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475" r:id="rId3"/>
    <p:sldId id="524" r:id="rId4"/>
    <p:sldId id="446" r:id="rId5"/>
    <p:sldId id="507" r:id="rId6"/>
    <p:sldId id="477" r:id="rId7"/>
    <p:sldId id="500" r:id="rId8"/>
    <p:sldId id="501" r:id="rId9"/>
    <p:sldId id="494" r:id="rId10"/>
    <p:sldId id="528" r:id="rId11"/>
    <p:sldId id="525" r:id="rId12"/>
    <p:sldId id="526" r:id="rId13"/>
    <p:sldId id="527" r:id="rId14"/>
    <p:sldId id="530" r:id="rId15"/>
    <p:sldId id="529" r:id="rId16"/>
    <p:sldId id="533" r:id="rId17"/>
    <p:sldId id="532" r:id="rId18"/>
    <p:sldId id="531" r:id="rId19"/>
    <p:sldId id="534" r:id="rId20"/>
    <p:sldId id="535" r:id="rId21"/>
  </p:sldIdLst>
  <p:sldSz cx="9144000" cy="6858000" type="screen4x3"/>
  <p:notesSz cx="6858000" cy="9144000"/>
  <p:defaultTextStyle>
    <a:defPPr marL="0" marR="0" indent="0" algn="l" defTabSz="716341" rtl="0" fontAlgn="auto" latinLnBrk="1" hangingPunct="0">
      <a:lnSpc>
        <a:spcPct val="100000"/>
      </a:lnSpc>
      <a:spcBef>
        <a:spcPts val="0"/>
      </a:spcBef>
      <a:spcAft>
        <a:spcPts val="0"/>
      </a:spcAft>
      <a:buClrTx/>
      <a:buSzTx/>
      <a:buFontTx/>
      <a:buNone/>
      <a:tabLst/>
      <a:defRPr kumimoji="0" sz="1410" b="0" i="0" u="none" strike="noStrike" cap="none" spc="0" normalizeH="0" baseline="0">
        <a:ln>
          <a:noFill/>
        </a:ln>
        <a:solidFill>
          <a:srgbClr val="000000"/>
        </a:solidFill>
        <a:effectLst/>
        <a:uFillTx/>
      </a:defRPr>
    </a:defPPr>
    <a:lvl1pPr marL="0" marR="0" indent="0"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179085"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358170"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537256"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716341"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895426"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074511"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253597"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432682" algn="l" defTabSz="457662" rtl="0" fontAlgn="auto" latinLnBrk="0" hangingPunct="0">
      <a:lnSpc>
        <a:spcPct val="100000"/>
      </a:lnSpc>
      <a:spcBef>
        <a:spcPts val="0"/>
      </a:spcBef>
      <a:spcAft>
        <a:spcPts val="0"/>
      </a:spcAft>
      <a:buClrTx/>
      <a:buSzTx/>
      <a:buFontTx/>
      <a:buNone/>
      <a:tabLst/>
      <a:defRPr kumimoji="0" sz="1723"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xmlns="">
        <p15:guide id="1" orient="horz" pos="240" userDrawn="1">
          <p15:clr>
            <a:srgbClr val="A4A3A4"/>
          </p15:clr>
        </p15:guide>
        <p15:guide id="2" pos="5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8"/>
    <a:srgbClr val="0A5BAF"/>
    <a:srgbClr val="E86C31"/>
    <a:srgbClr val="0786D3"/>
    <a:srgbClr val="A03088"/>
    <a:srgbClr val="70AFAF"/>
    <a:srgbClr val="8FAF75"/>
    <a:srgbClr val="75AF99"/>
    <a:srgbClr val="970000"/>
    <a:srgbClr val="1B8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7" autoAdjust="0"/>
    <p:restoredTop sz="96201" autoAdjust="0"/>
  </p:normalViewPr>
  <p:slideViewPr>
    <p:cSldViewPr snapToGrid="0">
      <p:cViewPr>
        <p:scale>
          <a:sx n="47" d="100"/>
          <a:sy n="47" d="100"/>
        </p:scale>
        <p:origin x="-90" y="-1314"/>
      </p:cViewPr>
      <p:guideLst>
        <p:guide orient="horz" pos="240"/>
        <p:guide pos="568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latin typeface="Calibri" panose="020F0502020204030204" pitchFamily="34" charset="0"/>
                <a:cs typeface="Calibri" panose="020F0502020204030204" pitchFamily="34" charset="0"/>
              </a:rPr>
              <a:t>Is Vaping Harmless?</a:t>
            </a:r>
          </a:p>
        </c:rich>
      </c:tx>
      <c:layout/>
      <c:overlay val="0"/>
      <c:spPr>
        <a:noFill/>
        <a:ln>
          <a:noFill/>
        </a:ln>
        <a:effectLst/>
      </c:spPr>
    </c:title>
    <c:autoTitleDeleted val="0"/>
    <c:plotArea>
      <c:layout/>
      <c:stockChart>
        <c:ser>
          <c:idx val="0"/>
          <c:order val="0"/>
          <c:tx>
            <c:strRef>
              <c:f>Sheet1!$B$1</c:f>
              <c:strCache>
                <c:ptCount val="1"/>
                <c:pt idx="0">
                  <c:v>High</c:v>
                </c:pt>
              </c:strCache>
            </c:strRef>
          </c:tx>
          <c:spPr>
            <a:ln w="25400" cap="rnd">
              <a:noFill/>
              <a:round/>
            </a:ln>
            <a:effectLst/>
          </c:spPr>
          <c:marker>
            <c:symbol val="none"/>
          </c:marker>
          <c:cat>
            <c:strRef>
              <c:f>Sheet1!$A$2:$A$3</c:f>
              <c:strCache>
                <c:ptCount val="2"/>
                <c:pt idx="0">
                  <c:v>Pre-Campaign</c:v>
                </c:pt>
                <c:pt idx="1">
                  <c:v>Post-Campaign</c:v>
                </c:pt>
              </c:strCache>
            </c:strRef>
          </c:cat>
          <c:val>
            <c:numRef>
              <c:f>Sheet1!$B$2:$B$3</c:f>
              <c:numCache>
                <c:formatCode>General</c:formatCode>
                <c:ptCount val="2"/>
                <c:pt idx="0">
                  <c:v>36.5</c:v>
                </c:pt>
                <c:pt idx="1">
                  <c:v>30.5</c:v>
                </c:pt>
              </c:numCache>
            </c:numRef>
          </c:val>
          <c:smooth val="0"/>
          <c:extLst xmlns:c16r2="http://schemas.microsoft.com/office/drawing/2015/06/chart">
            <c:ext xmlns:c16="http://schemas.microsoft.com/office/drawing/2014/chart" uri="{C3380CC4-5D6E-409C-BE32-E72D297353CC}">
              <c16:uniqueId val="{00000000-DFA6-C145-ABE1-982D205E884A}"/>
            </c:ext>
          </c:extLst>
        </c:ser>
        <c:ser>
          <c:idx val="1"/>
          <c:order val="1"/>
          <c:tx>
            <c:strRef>
              <c:f>Sheet1!$C$1</c:f>
              <c:strCache>
                <c:ptCount val="1"/>
                <c:pt idx="0">
                  <c:v>Low</c:v>
                </c:pt>
              </c:strCache>
            </c:strRef>
          </c:tx>
          <c:spPr>
            <a:ln w="25400" cap="rnd">
              <a:noFill/>
              <a:round/>
            </a:ln>
            <a:effectLst/>
          </c:spPr>
          <c:marker>
            <c:symbol val="none"/>
          </c:marker>
          <c:cat>
            <c:strRef>
              <c:f>Sheet1!$A$2:$A$3</c:f>
              <c:strCache>
                <c:ptCount val="2"/>
                <c:pt idx="0">
                  <c:v>Pre-Campaign</c:v>
                </c:pt>
                <c:pt idx="1">
                  <c:v>Post-Campaign</c:v>
                </c:pt>
              </c:strCache>
            </c:strRef>
          </c:cat>
          <c:val>
            <c:numRef>
              <c:f>Sheet1!$C$2:$C$3</c:f>
              <c:numCache>
                <c:formatCode>General</c:formatCode>
                <c:ptCount val="2"/>
                <c:pt idx="0">
                  <c:v>17</c:v>
                </c:pt>
                <c:pt idx="1">
                  <c:v>16.5</c:v>
                </c:pt>
              </c:numCache>
            </c:numRef>
          </c:val>
          <c:smooth val="0"/>
          <c:extLst xmlns:c16r2="http://schemas.microsoft.com/office/drawing/2015/06/chart">
            <c:ext xmlns:c16="http://schemas.microsoft.com/office/drawing/2014/chart" uri="{C3380CC4-5D6E-409C-BE32-E72D297353CC}">
              <c16:uniqueId val="{00000001-DFA6-C145-ABE1-982D205E884A}"/>
            </c:ext>
          </c:extLst>
        </c:ser>
        <c:ser>
          <c:idx val="2"/>
          <c:order val="2"/>
          <c:tx>
            <c:strRef>
              <c:f>Sheet1!$D$1</c:f>
              <c:strCache>
                <c:ptCount val="1"/>
                <c:pt idx="0">
                  <c:v>Close</c:v>
                </c:pt>
              </c:strCache>
            </c:strRef>
          </c:tx>
          <c:spPr>
            <a:ln w="25400" cap="rnd">
              <a:noFill/>
              <a:round/>
            </a:ln>
            <a:effectLst/>
          </c:spPr>
          <c:marker>
            <c:symbol val="circle"/>
            <c:size val="6"/>
            <c:spPr>
              <a:solidFill>
                <a:schemeClr val="accent5">
                  <a:alpha val="85000"/>
                </a:schemeClr>
              </a:solidFill>
              <a:ln>
                <a:noFill/>
              </a:ln>
              <a:effectLst/>
            </c:spPr>
          </c:marker>
          <c:cat>
            <c:strRef>
              <c:f>Sheet1!$A$2:$A$3</c:f>
              <c:strCache>
                <c:ptCount val="2"/>
                <c:pt idx="0">
                  <c:v>Pre-Campaign</c:v>
                </c:pt>
                <c:pt idx="1">
                  <c:v>Post-Campaign</c:v>
                </c:pt>
              </c:strCache>
            </c:strRef>
          </c:cat>
          <c:val>
            <c:numRef>
              <c:f>Sheet1!$D$2:$D$3</c:f>
              <c:numCache>
                <c:formatCode>General</c:formatCode>
                <c:ptCount val="2"/>
                <c:pt idx="0">
                  <c:v>26.5</c:v>
                </c:pt>
                <c:pt idx="1">
                  <c:v>23.42</c:v>
                </c:pt>
              </c:numCache>
            </c:numRef>
          </c:val>
          <c:smooth val="0"/>
          <c:extLst xmlns:c16r2="http://schemas.microsoft.com/office/drawing/2015/06/chart">
            <c:ext xmlns:c16="http://schemas.microsoft.com/office/drawing/2014/chart" uri="{C3380CC4-5D6E-409C-BE32-E72D297353CC}">
              <c16:uniqueId val="{00000002-DFA6-C145-ABE1-982D205E884A}"/>
            </c:ext>
          </c:extLst>
        </c:ser>
        <c:dLbls>
          <c:showLegendKey val="0"/>
          <c:showVal val="0"/>
          <c:showCatName val="0"/>
          <c:showSerName val="0"/>
          <c:showPercent val="0"/>
          <c:showBubbleSize val="0"/>
        </c:dLbls>
        <c:hiLowLines>
          <c:spPr>
            <a:ln w="15875" cap="flat" cmpd="sng" algn="ctr">
              <a:solidFill>
                <a:schemeClr val="dk1">
                  <a:lumMod val="65000"/>
                  <a:lumOff val="35000"/>
                </a:schemeClr>
              </a:solidFill>
              <a:round/>
            </a:ln>
            <a:effectLst/>
          </c:spPr>
        </c:hiLowLines>
        <c:axId val="114154496"/>
        <c:axId val="114160384"/>
      </c:stockChart>
      <c:catAx>
        <c:axId val="114154496"/>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crossAx val="114160384"/>
        <c:crosses val="autoZero"/>
        <c:auto val="1"/>
        <c:lblAlgn val="ctr"/>
        <c:lblOffset val="100"/>
        <c:noMultiLvlLbl val="0"/>
      </c:catAx>
      <c:valAx>
        <c:axId val="11416038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41544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1">
        <a:lumMod val="75000"/>
      </a:schemeClr>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latin typeface="Calibri" panose="020F0502020204030204" pitchFamily="34" charset="0"/>
                <a:cs typeface="Calibri" panose="020F0502020204030204" pitchFamily="34" charset="0"/>
              </a:rPr>
              <a:t>Is Vaping Harmful?</a:t>
            </a:r>
          </a:p>
        </c:rich>
      </c:tx>
      <c:layout/>
      <c:overlay val="0"/>
      <c:spPr>
        <a:noFill/>
        <a:ln>
          <a:noFill/>
        </a:ln>
        <a:effectLst/>
      </c:spPr>
    </c:title>
    <c:autoTitleDeleted val="0"/>
    <c:plotArea>
      <c:layout/>
      <c:stockChart>
        <c:ser>
          <c:idx val="0"/>
          <c:order val="0"/>
          <c:tx>
            <c:strRef>
              <c:f>Sheet1!$B$1</c:f>
              <c:strCache>
                <c:ptCount val="1"/>
                <c:pt idx="0">
                  <c:v>High</c:v>
                </c:pt>
              </c:strCache>
            </c:strRef>
          </c:tx>
          <c:spPr>
            <a:ln w="25400" cap="rnd">
              <a:noFill/>
              <a:round/>
            </a:ln>
            <a:effectLst/>
          </c:spPr>
          <c:marker>
            <c:symbol val="none"/>
          </c:marker>
          <c:cat>
            <c:strRef>
              <c:f>Sheet1!$A$2:$A$3</c:f>
              <c:strCache>
                <c:ptCount val="2"/>
                <c:pt idx="0">
                  <c:v>PRE-CAMPAIGN</c:v>
                </c:pt>
                <c:pt idx="1">
                  <c:v>POST-CAMPAIGN</c:v>
                </c:pt>
              </c:strCache>
            </c:strRef>
          </c:cat>
          <c:val>
            <c:numRef>
              <c:f>Sheet1!$B$2:$B$3</c:f>
              <c:numCache>
                <c:formatCode>General</c:formatCode>
                <c:ptCount val="2"/>
                <c:pt idx="0">
                  <c:v>80.5</c:v>
                </c:pt>
                <c:pt idx="1">
                  <c:v>79</c:v>
                </c:pt>
              </c:numCache>
            </c:numRef>
          </c:val>
          <c:smooth val="0"/>
          <c:extLst xmlns:c16r2="http://schemas.microsoft.com/office/drawing/2015/06/chart">
            <c:ext xmlns:c16="http://schemas.microsoft.com/office/drawing/2014/chart" uri="{C3380CC4-5D6E-409C-BE32-E72D297353CC}">
              <c16:uniqueId val="{00000000-F819-A44F-A83D-9DF06EE24387}"/>
            </c:ext>
          </c:extLst>
        </c:ser>
        <c:ser>
          <c:idx val="1"/>
          <c:order val="1"/>
          <c:tx>
            <c:strRef>
              <c:f>Sheet1!$C$1</c:f>
              <c:strCache>
                <c:ptCount val="1"/>
                <c:pt idx="0">
                  <c:v>Low</c:v>
                </c:pt>
              </c:strCache>
            </c:strRef>
          </c:tx>
          <c:spPr>
            <a:ln w="25400" cap="rnd">
              <a:noFill/>
              <a:round/>
            </a:ln>
            <a:effectLst/>
          </c:spPr>
          <c:marker>
            <c:symbol val="none"/>
          </c:marker>
          <c:cat>
            <c:strRef>
              <c:f>Sheet1!$A$2:$A$3</c:f>
              <c:strCache>
                <c:ptCount val="2"/>
                <c:pt idx="0">
                  <c:v>PRE-CAMPAIGN</c:v>
                </c:pt>
                <c:pt idx="1">
                  <c:v>POST-CAMPAIGN</c:v>
                </c:pt>
              </c:strCache>
            </c:strRef>
          </c:cat>
          <c:val>
            <c:numRef>
              <c:f>Sheet1!$C$2:$C$3</c:f>
              <c:numCache>
                <c:formatCode>General</c:formatCode>
                <c:ptCount val="2"/>
                <c:pt idx="0">
                  <c:v>60.5</c:v>
                </c:pt>
                <c:pt idx="1">
                  <c:v>65</c:v>
                </c:pt>
              </c:numCache>
            </c:numRef>
          </c:val>
          <c:smooth val="0"/>
          <c:extLst xmlns:c16r2="http://schemas.microsoft.com/office/drawing/2015/06/chart">
            <c:ext xmlns:c16="http://schemas.microsoft.com/office/drawing/2014/chart" uri="{C3380CC4-5D6E-409C-BE32-E72D297353CC}">
              <c16:uniqueId val="{00000001-F819-A44F-A83D-9DF06EE24387}"/>
            </c:ext>
          </c:extLst>
        </c:ser>
        <c:ser>
          <c:idx val="2"/>
          <c:order val="2"/>
          <c:tx>
            <c:strRef>
              <c:f>Sheet1!$D$1</c:f>
              <c:strCache>
                <c:ptCount val="1"/>
                <c:pt idx="0">
                  <c:v>Close</c:v>
                </c:pt>
              </c:strCache>
            </c:strRef>
          </c:tx>
          <c:spPr>
            <a:ln w="25400" cap="rnd">
              <a:noFill/>
              <a:round/>
            </a:ln>
            <a:effectLst/>
          </c:spPr>
          <c:marker>
            <c:symbol val="circle"/>
            <c:size val="6"/>
            <c:spPr>
              <a:solidFill>
                <a:schemeClr val="accent3">
                  <a:alpha val="85000"/>
                </a:schemeClr>
              </a:solidFill>
              <a:ln>
                <a:noFill/>
              </a:ln>
              <a:effectLst/>
            </c:spPr>
          </c:marker>
          <c:cat>
            <c:strRef>
              <c:f>Sheet1!$A$2:$A$3</c:f>
              <c:strCache>
                <c:ptCount val="2"/>
                <c:pt idx="0">
                  <c:v>PRE-CAMPAIGN</c:v>
                </c:pt>
                <c:pt idx="1">
                  <c:v>POST-CAMPAIGN</c:v>
                </c:pt>
              </c:strCache>
            </c:strRef>
          </c:cat>
          <c:val>
            <c:numRef>
              <c:f>Sheet1!$D$2:$D$3</c:f>
              <c:numCache>
                <c:formatCode>General</c:formatCode>
                <c:ptCount val="2"/>
                <c:pt idx="0">
                  <c:v>70.5</c:v>
                </c:pt>
                <c:pt idx="1">
                  <c:v>72.099999999999994</c:v>
                </c:pt>
              </c:numCache>
            </c:numRef>
          </c:val>
          <c:smooth val="0"/>
          <c:extLst xmlns:c16r2="http://schemas.microsoft.com/office/drawing/2015/06/chart">
            <c:ext xmlns:c16="http://schemas.microsoft.com/office/drawing/2014/chart" uri="{C3380CC4-5D6E-409C-BE32-E72D297353CC}">
              <c16:uniqueId val="{00000002-F819-A44F-A83D-9DF06EE24387}"/>
            </c:ext>
          </c:extLst>
        </c:ser>
        <c:dLbls>
          <c:showLegendKey val="0"/>
          <c:showVal val="0"/>
          <c:showCatName val="0"/>
          <c:showSerName val="0"/>
          <c:showPercent val="0"/>
          <c:showBubbleSize val="0"/>
        </c:dLbls>
        <c:hiLowLines>
          <c:spPr>
            <a:ln w="15875" cap="flat" cmpd="sng" algn="ctr">
              <a:solidFill>
                <a:schemeClr val="dk1">
                  <a:lumMod val="65000"/>
                  <a:lumOff val="35000"/>
                </a:schemeClr>
              </a:solidFill>
              <a:round/>
            </a:ln>
            <a:effectLst/>
          </c:spPr>
        </c:hiLowLines>
        <c:axId val="114540544"/>
        <c:axId val="114542080"/>
      </c:stockChart>
      <c:catAx>
        <c:axId val="114540544"/>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crossAx val="114542080"/>
        <c:crosses val="autoZero"/>
        <c:auto val="1"/>
        <c:lblAlgn val="ctr"/>
        <c:lblOffset val="100"/>
        <c:noMultiLvlLbl val="0"/>
      </c:catAx>
      <c:valAx>
        <c:axId val="11454208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45405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1">
        <a:lumMod val="75000"/>
      </a:schemeClr>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latin typeface="Calibri" panose="020F0502020204030204" pitchFamily="34" charset="0"/>
                <a:cs typeface="Calibri" panose="020F0502020204030204" pitchFamily="34" charset="0"/>
              </a:rPr>
              <a:t>Presence Of</a:t>
            </a:r>
            <a:r>
              <a:rPr lang="en-US" baseline="0" dirty="0">
                <a:latin typeface="Calibri" panose="020F0502020204030204" pitchFamily="34" charset="0"/>
                <a:cs typeface="Calibri" panose="020F0502020204030204" pitchFamily="34" charset="0"/>
              </a:rPr>
              <a:t> Nicotine</a:t>
            </a:r>
            <a:endParaRPr lang="en-US" dirty="0">
              <a:latin typeface="Calibri" panose="020F0502020204030204" pitchFamily="34" charset="0"/>
              <a:cs typeface="Calibri" panose="020F0502020204030204" pitchFamily="34" charset="0"/>
            </a:endParaRPr>
          </a:p>
        </c:rich>
      </c:tx>
      <c:layout/>
      <c:overlay val="0"/>
      <c:spPr>
        <a:noFill/>
        <a:ln>
          <a:noFill/>
        </a:ln>
        <a:effectLst/>
      </c:spPr>
    </c:title>
    <c:autoTitleDeleted val="0"/>
    <c:plotArea>
      <c:layout/>
      <c:stockChart>
        <c:ser>
          <c:idx val="0"/>
          <c:order val="0"/>
          <c:tx>
            <c:strRef>
              <c:f>Sheet1!$B$1</c:f>
              <c:strCache>
                <c:ptCount val="1"/>
                <c:pt idx="0">
                  <c:v>High</c:v>
                </c:pt>
              </c:strCache>
            </c:strRef>
          </c:tx>
          <c:spPr>
            <a:ln w="25400" cap="rnd">
              <a:noFill/>
              <a:round/>
            </a:ln>
            <a:effectLst/>
          </c:spPr>
          <c:marker>
            <c:symbol val="none"/>
          </c:marker>
          <c:cat>
            <c:strRef>
              <c:f>Sheet1!$A$2:$A$3</c:f>
              <c:strCache>
                <c:ptCount val="2"/>
                <c:pt idx="0">
                  <c:v>PRE-CAMPAIGN</c:v>
                </c:pt>
                <c:pt idx="1">
                  <c:v>POST-CAMPAIGN</c:v>
                </c:pt>
              </c:strCache>
            </c:strRef>
          </c:cat>
          <c:val>
            <c:numRef>
              <c:f>Sheet1!$B$2:$B$3</c:f>
              <c:numCache>
                <c:formatCode>General</c:formatCode>
                <c:ptCount val="2"/>
                <c:pt idx="0">
                  <c:v>83.5</c:v>
                </c:pt>
                <c:pt idx="1">
                  <c:v>84</c:v>
                </c:pt>
              </c:numCache>
            </c:numRef>
          </c:val>
          <c:smooth val="0"/>
          <c:extLst xmlns:c16r2="http://schemas.microsoft.com/office/drawing/2015/06/chart">
            <c:ext xmlns:c16="http://schemas.microsoft.com/office/drawing/2014/chart" uri="{C3380CC4-5D6E-409C-BE32-E72D297353CC}">
              <c16:uniqueId val="{00000000-C93F-D64F-A67E-8696ED504ECE}"/>
            </c:ext>
          </c:extLst>
        </c:ser>
        <c:ser>
          <c:idx val="1"/>
          <c:order val="1"/>
          <c:tx>
            <c:strRef>
              <c:f>Sheet1!$C$1</c:f>
              <c:strCache>
                <c:ptCount val="1"/>
                <c:pt idx="0">
                  <c:v>Low</c:v>
                </c:pt>
              </c:strCache>
            </c:strRef>
          </c:tx>
          <c:spPr>
            <a:ln w="25400" cap="rnd">
              <a:noFill/>
              <a:round/>
            </a:ln>
            <a:effectLst/>
          </c:spPr>
          <c:marker>
            <c:symbol val="none"/>
          </c:marker>
          <c:cat>
            <c:strRef>
              <c:f>Sheet1!$A$2:$A$3</c:f>
              <c:strCache>
                <c:ptCount val="2"/>
                <c:pt idx="0">
                  <c:v>PRE-CAMPAIGN</c:v>
                </c:pt>
                <c:pt idx="1">
                  <c:v>POST-CAMPAIGN</c:v>
                </c:pt>
              </c:strCache>
            </c:strRef>
          </c:cat>
          <c:val>
            <c:numRef>
              <c:f>Sheet1!$C$2:$C$3</c:f>
              <c:numCache>
                <c:formatCode>General</c:formatCode>
                <c:ptCount val="2"/>
                <c:pt idx="0">
                  <c:v>63.5</c:v>
                </c:pt>
                <c:pt idx="1">
                  <c:v>98</c:v>
                </c:pt>
              </c:numCache>
            </c:numRef>
          </c:val>
          <c:smooth val="0"/>
          <c:extLst xmlns:c16r2="http://schemas.microsoft.com/office/drawing/2015/06/chart">
            <c:ext xmlns:c16="http://schemas.microsoft.com/office/drawing/2014/chart" uri="{C3380CC4-5D6E-409C-BE32-E72D297353CC}">
              <c16:uniqueId val="{00000001-C93F-D64F-A67E-8696ED504ECE}"/>
            </c:ext>
          </c:extLst>
        </c:ser>
        <c:ser>
          <c:idx val="2"/>
          <c:order val="2"/>
          <c:tx>
            <c:strRef>
              <c:f>Sheet1!$D$1</c:f>
              <c:strCache>
                <c:ptCount val="1"/>
                <c:pt idx="0">
                  <c:v>Close</c:v>
                </c:pt>
              </c:strCache>
            </c:strRef>
          </c:tx>
          <c:spPr>
            <a:ln w="25400" cap="rnd">
              <a:noFill/>
              <a:round/>
            </a:ln>
            <a:effectLst/>
          </c:spPr>
          <c:marker>
            <c:symbol val="circle"/>
            <c:size val="6"/>
            <c:spPr>
              <a:solidFill>
                <a:schemeClr val="accent3">
                  <a:alpha val="85000"/>
                </a:schemeClr>
              </a:solidFill>
              <a:ln>
                <a:noFill/>
              </a:ln>
              <a:effectLst/>
            </c:spPr>
          </c:marker>
          <c:cat>
            <c:strRef>
              <c:f>Sheet1!$A$2:$A$3</c:f>
              <c:strCache>
                <c:ptCount val="2"/>
                <c:pt idx="0">
                  <c:v>PRE-CAMPAIGN</c:v>
                </c:pt>
                <c:pt idx="1">
                  <c:v>POST-CAMPAIGN</c:v>
                </c:pt>
              </c:strCache>
            </c:strRef>
          </c:cat>
          <c:val>
            <c:numRef>
              <c:f>Sheet1!$D$2:$D$3</c:f>
              <c:numCache>
                <c:formatCode>General</c:formatCode>
                <c:ptCount val="2"/>
                <c:pt idx="0">
                  <c:v>73.5</c:v>
                </c:pt>
                <c:pt idx="1">
                  <c:v>90.99</c:v>
                </c:pt>
              </c:numCache>
            </c:numRef>
          </c:val>
          <c:smooth val="0"/>
          <c:extLst xmlns:c16r2="http://schemas.microsoft.com/office/drawing/2015/06/chart">
            <c:ext xmlns:c16="http://schemas.microsoft.com/office/drawing/2014/chart" uri="{C3380CC4-5D6E-409C-BE32-E72D297353CC}">
              <c16:uniqueId val="{00000002-C93F-D64F-A67E-8696ED504ECE}"/>
            </c:ext>
          </c:extLst>
        </c:ser>
        <c:dLbls>
          <c:showLegendKey val="0"/>
          <c:showVal val="0"/>
          <c:showCatName val="0"/>
          <c:showSerName val="0"/>
          <c:showPercent val="0"/>
          <c:showBubbleSize val="0"/>
        </c:dLbls>
        <c:hiLowLines>
          <c:spPr>
            <a:ln w="15875" cap="flat" cmpd="sng" algn="ctr">
              <a:solidFill>
                <a:schemeClr val="dk1">
                  <a:lumMod val="65000"/>
                  <a:lumOff val="35000"/>
                </a:schemeClr>
              </a:solidFill>
              <a:round/>
            </a:ln>
            <a:effectLst/>
          </c:spPr>
        </c:hiLowLines>
        <c:axId val="114877184"/>
        <c:axId val="114878720"/>
      </c:stockChart>
      <c:catAx>
        <c:axId val="114877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crossAx val="114878720"/>
        <c:crosses val="autoZero"/>
        <c:auto val="1"/>
        <c:lblAlgn val="ctr"/>
        <c:lblOffset val="100"/>
        <c:noMultiLvlLbl val="0"/>
      </c:catAx>
      <c:valAx>
        <c:axId val="11487872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4877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1">
        <a:lumMod val="75000"/>
      </a:schemeClr>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15875" cap="flat" cmpd="sng" algn="ctr">
        <a:solidFill>
          <a:schemeClr val="dk1">
            <a:lumMod val="65000"/>
            <a:lumOff val="35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cap="flat" cmpd="sng" algn="ctr">
        <a:solidFill>
          <a:schemeClr val="lt1">
            <a:lumMod val="85000"/>
          </a:schemeClr>
        </a:solidFill>
        <a:round/>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15875" cap="flat" cmpd="sng" algn="ctr">
        <a:solidFill>
          <a:schemeClr val="dk1">
            <a:lumMod val="65000"/>
            <a:lumOff val="35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cap="flat" cmpd="sng" algn="ctr">
        <a:solidFill>
          <a:schemeClr val="lt1">
            <a:lumMod val="85000"/>
          </a:schemeClr>
        </a:solidFill>
        <a:round/>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15875" cap="flat" cmpd="sng" algn="ctr">
        <a:solidFill>
          <a:schemeClr val="dk1">
            <a:lumMod val="65000"/>
            <a:lumOff val="35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cap="flat" cmpd="sng" algn="ctr">
        <a:solidFill>
          <a:schemeClr val="lt1">
            <a:lumMod val="85000"/>
          </a:schemeClr>
        </a:solidFill>
        <a:round/>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0D070-4B6C-4CE3-87E9-3787B3A58FC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828A424-64F7-4B9C-81CC-57767D6E6B2F}">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ADULTS</a:t>
          </a:r>
        </a:p>
      </dgm:t>
    </dgm:pt>
    <dgm:pt modelId="{4EBC7616-4C61-42C5-A4DE-6289718A9E01}" type="parTrans" cxnId="{889CBD31-9149-45A4-ABBD-FE10CFE709C0}">
      <dgm:prSet/>
      <dgm:spPr>
        <a:ln w="12700">
          <a:solidFill>
            <a:srgbClr val="FFC728"/>
          </a:solidFill>
        </a:ln>
      </dgm:spPr>
      <dgm:t>
        <a:bodyPr/>
        <a:lstStyle/>
        <a:p>
          <a:endParaRPr lang="en-US"/>
        </a:p>
      </dgm:t>
    </dgm:pt>
    <dgm:pt modelId="{7D5FE2B9-FA29-4455-8593-504EAB380EC4}" type="sibTrans" cxnId="{889CBD31-9149-45A4-ABBD-FE10CFE709C0}">
      <dgm:prSet/>
      <dgm:spPr/>
      <dgm:t>
        <a:bodyPr/>
        <a:lstStyle/>
        <a:p>
          <a:endParaRPr lang="en-US"/>
        </a:p>
      </dgm:t>
    </dgm:pt>
    <dgm:pt modelId="{7A95F82C-82D5-47F3-BE13-BF8E5584CB96}">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Launch Event</a:t>
          </a:r>
        </a:p>
      </dgm:t>
    </dgm:pt>
    <dgm:pt modelId="{713EBDF6-E1A2-4E5E-BE25-5DC675ED26AD}" type="parTrans" cxnId="{EC21126C-43E1-470F-9127-2421C1C8C416}">
      <dgm:prSet/>
      <dgm:spPr/>
      <dgm:t>
        <a:bodyPr/>
        <a:lstStyle/>
        <a:p>
          <a:endParaRPr lang="en-US"/>
        </a:p>
      </dgm:t>
    </dgm:pt>
    <dgm:pt modelId="{C615FDA4-6DE8-47A9-B0F5-A2F54DE47983}" type="sibTrans" cxnId="{EC21126C-43E1-470F-9127-2421C1C8C416}">
      <dgm:prSet/>
      <dgm:spPr/>
      <dgm:t>
        <a:bodyPr/>
        <a:lstStyle/>
        <a:p>
          <a:endParaRPr lang="en-US"/>
        </a:p>
      </dgm:t>
    </dgm:pt>
    <dgm:pt modelId="{8CD30126-91B0-4943-91CF-4DF23D8A72CE}">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OOH</a:t>
          </a:r>
        </a:p>
      </dgm:t>
    </dgm:pt>
    <dgm:pt modelId="{F609BC61-29FF-43BC-9194-46C0AD7DF1B7}" type="parTrans" cxnId="{4336BF30-3C3B-46FF-9763-7F37A7D4E352}">
      <dgm:prSet/>
      <dgm:spPr/>
      <dgm:t>
        <a:bodyPr/>
        <a:lstStyle/>
        <a:p>
          <a:endParaRPr lang="en-US"/>
        </a:p>
      </dgm:t>
    </dgm:pt>
    <dgm:pt modelId="{8FB1F50B-EDA4-4B0C-9B03-79D637FE7086}" type="sibTrans" cxnId="{4336BF30-3C3B-46FF-9763-7F37A7D4E352}">
      <dgm:prSet/>
      <dgm:spPr/>
      <dgm:t>
        <a:bodyPr/>
        <a:lstStyle/>
        <a:p>
          <a:endParaRPr lang="en-US"/>
        </a:p>
      </dgm:t>
    </dgm:pt>
    <dgm:pt modelId="{76C6749A-4834-4C49-A252-31E85EFFCCF2}">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HIGH-SCHOOL STUDENTS</a:t>
          </a:r>
        </a:p>
      </dgm:t>
    </dgm:pt>
    <dgm:pt modelId="{DF8C237D-0A40-4AC1-A012-89E1070650A1}" type="parTrans" cxnId="{4467C82D-182C-4CDC-806A-C49A25554BD4}">
      <dgm:prSet/>
      <dgm:spPr>
        <a:ln w="12700">
          <a:solidFill>
            <a:srgbClr val="FFC728"/>
          </a:solidFill>
        </a:ln>
      </dgm:spPr>
      <dgm:t>
        <a:bodyPr/>
        <a:lstStyle/>
        <a:p>
          <a:endParaRPr lang="en-US"/>
        </a:p>
      </dgm:t>
    </dgm:pt>
    <dgm:pt modelId="{CD42CC70-B580-4415-B24E-8E954493A72E}" type="sibTrans" cxnId="{4467C82D-182C-4CDC-806A-C49A25554BD4}">
      <dgm:prSet/>
      <dgm:spPr/>
      <dgm:t>
        <a:bodyPr/>
        <a:lstStyle/>
        <a:p>
          <a:endParaRPr lang="en-US"/>
        </a:p>
      </dgm:t>
    </dgm:pt>
    <dgm:pt modelId="{D1C1A00C-C885-4697-A9B6-B2F1343ADB9D}">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Digital Ad Buy</a:t>
          </a:r>
        </a:p>
      </dgm:t>
    </dgm:pt>
    <dgm:pt modelId="{19BD37B0-84DA-4783-8C5B-B7F29806B837}" type="parTrans" cxnId="{5B11701A-7E44-4867-85F4-B272C330B383}">
      <dgm:prSet/>
      <dgm:spPr/>
      <dgm:t>
        <a:bodyPr/>
        <a:lstStyle/>
        <a:p>
          <a:endParaRPr lang="en-US"/>
        </a:p>
      </dgm:t>
    </dgm:pt>
    <dgm:pt modelId="{563105A3-DC0E-46F6-B581-DCEAB7008473}" type="sibTrans" cxnId="{5B11701A-7E44-4867-85F4-B272C330B383}">
      <dgm:prSet/>
      <dgm:spPr/>
      <dgm:t>
        <a:bodyPr/>
        <a:lstStyle/>
        <a:p>
          <a:endParaRPr lang="en-US"/>
        </a:p>
      </dgm:t>
    </dgm:pt>
    <dgm:pt modelId="{000238C6-8869-40EA-A4D6-576921B718A0}">
      <dgm:prSet phldrT="[Text]" custT="1"/>
      <dgm:spPr/>
      <dgm:t>
        <a:bodyPr/>
        <a:lstStyle/>
        <a:p>
          <a:r>
            <a:rPr lang="en-US" sz="1600" dirty="0" err="1">
              <a:solidFill>
                <a:schemeClr val="bg2"/>
              </a:solidFill>
              <a:latin typeface="Calibri" panose="020F0502020204030204" pitchFamily="34" charset="0"/>
              <a:cs typeface="Calibri" panose="020F0502020204030204" pitchFamily="34" charset="0"/>
            </a:rPr>
            <a:t>SnapChat</a:t>
          </a:r>
          <a:endParaRPr lang="en-US" sz="1600" dirty="0">
            <a:solidFill>
              <a:schemeClr val="bg2"/>
            </a:solidFill>
            <a:latin typeface="Calibri" panose="020F0502020204030204" pitchFamily="34" charset="0"/>
            <a:cs typeface="Calibri" panose="020F0502020204030204" pitchFamily="34" charset="0"/>
          </a:endParaRPr>
        </a:p>
      </dgm:t>
    </dgm:pt>
    <dgm:pt modelId="{92EBBCD3-F249-41FF-BD5D-9DFE60557C15}" type="parTrans" cxnId="{2FBF67E1-A96F-456D-A5A3-32B55DA15460}">
      <dgm:prSet/>
      <dgm:spPr/>
      <dgm:t>
        <a:bodyPr/>
        <a:lstStyle/>
        <a:p>
          <a:endParaRPr lang="en-US"/>
        </a:p>
      </dgm:t>
    </dgm:pt>
    <dgm:pt modelId="{2500751D-DC77-4C5D-A981-ACDF0C06D939}" type="sibTrans" cxnId="{2FBF67E1-A96F-456D-A5A3-32B55DA15460}">
      <dgm:prSet/>
      <dgm:spPr/>
      <dgm:t>
        <a:bodyPr/>
        <a:lstStyle/>
        <a:p>
          <a:endParaRPr lang="en-US"/>
        </a:p>
      </dgm:t>
    </dgm:pt>
    <dgm:pt modelId="{5F24D34F-6EF9-498A-A99B-F64A6B269EEE}">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MIDDLE-SCHOOL STUDENTS</a:t>
          </a:r>
        </a:p>
      </dgm:t>
    </dgm:pt>
    <dgm:pt modelId="{BDA0E089-4741-4E1C-A885-94C8A38E7B94}" type="parTrans" cxnId="{AE665EE2-DE45-4209-8374-11151A9692C3}">
      <dgm:prSet/>
      <dgm:spPr>
        <a:ln w="12700">
          <a:solidFill>
            <a:srgbClr val="FFC728"/>
          </a:solidFill>
        </a:ln>
      </dgm:spPr>
      <dgm:t>
        <a:bodyPr/>
        <a:lstStyle/>
        <a:p>
          <a:endParaRPr lang="en-US"/>
        </a:p>
      </dgm:t>
    </dgm:pt>
    <dgm:pt modelId="{CC601AB1-B635-41F2-8061-A5D29289CBF6}" type="sibTrans" cxnId="{AE665EE2-DE45-4209-8374-11151A9692C3}">
      <dgm:prSet/>
      <dgm:spPr/>
      <dgm:t>
        <a:bodyPr/>
        <a:lstStyle/>
        <a:p>
          <a:endParaRPr lang="en-US"/>
        </a:p>
      </dgm:t>
    </dgm:pt>
    <dgm:pt modelId="{EA14C070-A0F7-4B2C-BCC5-A0C1A8E83714}">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33CD10E9-3640-43A0-AE10-6794ECDD99A4}" type="parTrans" cxnId="{7BB2225B-3BB6-498C-8E55-E9E72BA2E177}">
      <dgm:prSet/>
      <dgm:spPr/>
      <dgm:t>
        <a:bodyPr/>
        <a:lstStyle/>
        <a:p>
          <a:endParaRPr lang="en-US"/>
        </a:p>
      </dgm:t>
    </dgm:pt>
    <dgm:pt modelId="{BD4F0099-7678-4363-8FCD-A2590498C50B}" type="sibTrans" cxnId="{7BB2225B-3BB6-498C-8E55-E9E72BA2E177}">
      <dgm:prSet/>
      <dgm:spPr/>
      <dgm:t>
        <a:bodyPr/>
        <a:lstStyle/>
        <a:p>
          <a:endParaRPr lang="en-US"/>
        </a:p>
      </dgm:t>
    </dgm:pt>
    <dgm:pt modelId="{292D3097-7B68-4194-A27F-AB4B1E73643A}">
      <dgm:prSet phldrT="[Text]" custT="1"/>
      <dgm:spPr/>
      <dgm:t>
        <a:bodyPr/>
        <a:lstStyle/>
        <a:p>
          <a:r>
            <a:rPr lang="en-US" sz="1600" dirty="0" err="1">
              <a:solidFill>
                <a:schemeClr val="bg2"/>
              </a:solidFill>
              <a:latin typeface="Calibri" panose="020F0502020204030204" pitchFamily="34" charset="0"/>
              <a:cs typeface="Calibri" panose="020F0502020204030204" pitchFamily="34" charset="0"/>
            </a:rPr>
            <a:t>SnapChat</a:t>
          </a:r>
          <a:endParaRPr lang="en-US" sz="1600" dirty="0">
            <a:solidFill>
              <a:schemeClr val="bg2"/>
            </a:solidFill>
            <a:latin typeface="Calibri" panose="020F0502020204030204" pitchFamily="34" charset="0"/>
            <a:cs typeface="Calibri" panose="020F0502020204030204" pitchFamily="34" charset="0"/>
          </a:endParaRPr>
        </a:p>
      </dgm:t>
    </dgm:pt>
    <dgm:pt modelId="{6A3077F3-1A4C-4B9D-8DF8-B6F13FC1D790}" type="parTrans" cxnId="{5D7FDA48-E1FB-4855-9DDC-D703236149B4}">
      <dgm:prSet/>
      <dgm:spPr/>
      <dgm:t>
        <a:bodyPr/>
        <a:lstStyle/>
        <a:p>
          <a:endParaRPr lang="en-US"/>
        </a:p>
      </dgm:t>
    </dgm:pt>
    <dgm:pt modelId="{CF89CC9C-AC8E-4D07-85D8-D75618F3AE51}" type="sibTrans" cxnId="{5D7FDA48-E1FB-4855-9DDC-D703236149B4}">
      <dgm:prSet/>
      <dgm:spPr/>
      <dgm:t>
        <a:bodyPr/>
        <a:lstStyle/>
        <a:p>
          <a:endParaRPr lang="en-US"/>
        </a:p>
      </dgm:t>
    </dgm:pt>
    <dgm:pt modelId="{56478E96-BAD0-464B-A667-CD5904E4F375}">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PR Campaign</a:t>
          </a:r>
        </a:p>
      </dgm:t>
    </dgm:pt>
    <dgm:pt modelId="{0D83627C-ED72-4AE1-9EE9-2436DC17BCA4}" type="parTrans" cxnId="{65601F59-72C2-45A2-9AE2-4E2CE2C0ED0B}">
      <dgm:prSet/>
      <dgm:spPr/>
      <dgm:t>
        <a:bodyPr/>
        <a:lstStyle/>
        <a:p>
          <a:endParaRPr lang="en-US"/>
        </a:p>
      </dgm:t>
    </dgm:pt>
    <dgm:pt modelId="{5124121C-8E75-44B2-B480-3BB32E1FFF33}" type="sibTrans" cxnId="{65601F59-72C2-45A2-9AE2-4E2CE2C0ED0B}">
      <dgm:prSet/>
      <dgm:spPr/>
      <dgm:t>
        <a:bodyPr/>
        <a:lstStyle/>
        <a:p>
          <a:endParaRPr lang="en-US"/>
        </a:p>
      </dgm:t>
    </dgm:pt>
    <dgm:pt modelId="{FA196AB7-5ACC-4A55-9DB9-B9D065D90217}">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Partnership Campaign</a:t>
          </a:r>
        </a:p>
      </dgm:t>
    </dgm:pt>
    <dgm:pt modelId="{F5ECF17B-3737-4A90-B1F8-213F80F1CDA2}" type="parTrans" cxnId="{8405EC58-ED03-4495-93B2-7964EEC33090}">
      <dgm:prSet/>
      <dgm:spPr/>
      <dgm:t>
        <a:bodyPr/>
        <a:lstStyle/>
        <a:p>
          <a:endParaRPr lang="en-US"/>
        </a:p>
      </dgm:t>
    </dgm:pt>
    <dgm:pt modelId="{5952185D-CBA4-482F-817E-AFB9E92FB173}" type="sibTrans" cxnId="{8405EC58-ED03-4495-93B2-7964EEC33090}">
      <dgm:prSet/>
      <dgm:spPr/>
      <dgm:t>
        <a:bodyPr/>
        <a:lstStyle/>
        <a:p>
          <a:endParaRPr lang="en-US"/>
        </a:p>
      </dgm:t>
    </dgm:pt>
    <dgm:pt modelId="{26E34674-05AC-400B-988A-2D7C69379C1A}">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9592FE0C-CC06-4156-8926-9944229939BB}" type="parTrans" cxnId="{882CCB97-1DEF-4F5A-BCE4-98057B3AF73E}">
      <dgm:prSet/>
      <dgm:spPr/>
      <dgm:t>
        <a:bodyPr/>
        <a:lstStyle/>
        <a:p>
          <a:endParaRPr lang="en-US"/>
        </a:p>
      </dgm:t>
    </dgm:pt>
    <dgm:pt modelId="{A702F209-2F26-44CD-B992-210A60DE73B2}" type="sibTrans" cxnId="{882CCB97-1DEF-4F5A-BCE4-98057B3AF73E}">
      <dgm:prSet/>
      <dgm:spPr/>
      <dgm:t>
        <a:bodyPr/>
        <a:lstStyle/>
        <a:p>
          <a:endParaRPr lang="en-US"/>
        </a:p>
      </dgm:t>
    </dgm:pt>
    <dgm:pt modelId="{9AC3FDD0-74F1-4D38-8121-D0BDF965B161}">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CED39E5B-1CE4-4D43-BAA1-D45A6EE1BD18}" type="parTrans" cxnId="{5F276D20-2714-4B89-B971-F11B468EA865}">
      <dgm:prSet/>
      <dgm:spPr/>
      <dgm:t>
        <a:bodyPr/>
        <a:lstStyle/>
        <a:p>
          <a:endParaRPr lang="en-US"/>
        </a:p>
      </dgm:t>
    </dgm:pt>
    <dgm:pt modelId="{3C54ED3A-3A73-43F3-9490-B4370BC1178E}" type="sibTrans" cxnId="{5F276D20-2714-4B89-B971-F11B468EA865}">
      <dgm:prSet/>
      <dgm:spPr/>
      <dgm:t>
        <a:bodyPr/>
        <a:lstStyle/>
        <a:p>
          <a:endParaRPr lang="en-US"/>
        </a:p>
      </dgm:t>
    </dgm:pt>
    <dgm:pt modelId="{C0170F99-283B-4B81-84CE-F90C39BBA022}">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YouTube</a:t>
          </a:r>
        </a:p>
      </dgm:t>
    </dgm:pt>
    <dgm:pt modelId="{C9238609-2526-4F8B-8105-07C7FFC6D2DD}" type="parTrans" cxnId="{C483AFCA-3F53-49C2-A8C0-797CBCD923CC}">
      <dgm:prSet/>
      <dgm:spPr/>
      <dgm:t>
        <a:bodyPr/>
        <a:lstStyle/>
        <a:p>
          <a:endParaRPr lang="en-US"/>
        </a:p>
      </dgm:t>
    </dgm:pt>
    <dgm:pt modelId="{0C6DF498-DF01-4982-ACF2-B058BA40C5E2}" type="sibTrans" cxnId="{C483AFCA-3F53-49C2-A8C0-797CBCD923CC}">
      <dgm:prSet/>
      <dgm:spPr/>
      <dgm:t>
        <a:bodyPr/>
        <a:lstStyle/>
        <a:p>
          <a:endParaRPr lang="en-US"/>
        </a:p>
      </dgm:t>
    </dgm:pt>
    <dgm:pt modelId="{9963BF15-B4BD-4BA3-8889-06465F13F73A}">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School Partnerships</a:t>
          </a:r>
        </a:p>
      </dgm:t>
    </dgm:pt>
    <dgm:pt modelId="{27B2EE5B-6C81-4FDA-A265-FEB6A25B83C3}" type="parTrans" cxnId="{385E7DEB-2EBE-4D85-9EB8-3EE20C360B4F}">
      <dgm:prSet/>
      <dgm:spPr/>
      <dgm:t>
        <a:bodyPr/>
        <a:lstStyle/>
        <a:p>
          <a:endParaRPr lang="en-US"/>
        </a:p>
      </dgm:t>
    </dgm:pt>
    <dgm:pt modelId="{6BCB3515-DB44-4C04-AF98-4E230A8D3D1D}" type="sibTrans" cxnId="{385E7DEB-2EBE-4D85-9EB8-3EE20C360B4F}">
      <dgm:prSet/>
      <dgm:spPr/>
      <dgm:t>
        <a:bodyPr/>
        <a:lstStyle/>
        <a:p>
          <a:endParaRPr lang="en-US"/>
        </a:p>
      </dgm:t>
    </dgm:pt>
    <dgm:pt modelId="{3E492FDF-B6B5-40AA-9ECF-B7C1FCB3B9B3}">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Handouts</a:t>
          </a:r>
        </a:p>
      </dgm:t>
    </dgm:pt>
    <dgm:pt modelId="{CA3CAFF1-92A4-4488-B3A1-AB30AC58BC3B}" type="parTrans" cxnId="{0F03BC68-8F7D-48F6-9D51-AB23976C54D7}">
      <dgm:prSet/>
      <dgm:spPr/>
      <dgm:t>
        <a:bodyPr/>
        <a:lstStyle/>
        <a:p>
          <a:endParaRPr lang="en-US"/>
        </a:p>
      </dgm:t>
    </dgm:pt>
    <dgm:pt modelId="{D9CD5E8A-0689-4AD9-8458-AF56920422C7}" type="sibTrans" cxnId="{0F03BC68-8F7D-48F6-9D51-AB23976C54D7}">
      <dgm:prSet/>
      <dgm:spPr/>
      <dgm:t>
        <a:bodyPr/>
        <a:lstStyle/>
        <a:p>
          <a:endParaRPr lang="en-US"/>
        </a:p>
      </dgm:t>
    </dgm:pt>
    <dgm:pt modelId="{2ACB60A6-0B9C-4A60-8F26-737FC2C8447D}">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Community Partners</a:t>
          </a:r>
        </a:p>
      </dgm:t>
    </dgm:pt>
    <dgm:pt modelId="{0E219297-FB5E-46BD-AE45-F764967981C1}" type="parTrans" cxnId="{85249F85-748A-418C-A8DD-2882B55B60B3}">
      <dgm:prSet/>
      <dgm:spPr/>
      <dgm:t>
        <a:bodyPr/>
        <a:lstStyle/>
        <a:p>
          <a:endParaRPr lang="en-US"/>
        </a:p>
      </dgm:t>
    </dgm:pt>
    <dgm:pt modelId="{679A8D61-5F06-461A-8952-8D11FB3A28FB}" type="sibTrans" cxnId="{85249F85-748A-418C-A8DD-2882B55B60B3}">
      <dgm:prSet/>
      <dgm:spPr/>
      <dgm:t>
        <a:bodyPr/>
        <a:lstStyle/>
        <a:p>
          <a:endParaRPr lang="en-US"/>
        </a:p>
      </dgm:t>
    </dgm:pt>
    <dgm:pt modelId="{717952C1-464A-4387-A4C8-E99DAA6CB1DE}">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YouTube</a:t>
          </a:r>
        </a:p>
      </dgm:t>
    </dgm:pt>
    <dgm:pt modelId="{D1E5E9D4-8695-44F4-9306-63618E7E47AD}" type="parTrans" cxnId="{1BC88552-F39B-46F5-AA9A-52926D4C438F}">
      <dgm:prSet/>
      <dgm:spPr/>
      <dgm:t>
        <a:bodyPr/>
        <a:lstStyle/>
        <a:p>
          <a:endParaRPr lang="en-US"/>
        </a:p>
      </dgm:t>
    </dgm:pt>
    <dgm:pt modelId="{A5E0CB95-DE5A-4337-BB57-FA337E7F8956}" type="sibTrans" cxnId="{1BC88552-F39B-46F5-AA9A-52926D4C438F}">
      <dgm:prSet/>
      <dgm:spPr/>
      <dgm:t>
        <a:bodyPr/>
        <a:lstStyle/>
        <a:p>
          <a:endParaRPr lang="en-US"/>
        </a:p>
      </dgm:t>
    </dgm:pt>
    <dgm:pt modelId="{039FA04B-DA9E-4B02-9CFB-C20A09FD2B0C}">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School Partnerships</a:t>
          </a:r>
        </a:p>
      </dgm:t>
    </dgm:pt>
    <dgm:pt modelId="{77E7FC3D-4C9E-4444-8923-540D9D722F81}" type="parTrans" cxnId="{6FF3D578-0D39-4FBE-BA23-D28D15D163FC}">
      <dgm:prSet/>
      <dgm:spPr/>
      <dgm:t>
        <a:bodyPr/>
        <a:lstStyle/>
        <a:p>
          <a:endParaRPr lang="en-US"/>
        </a:p>
      </dgm:t>
    </dgm:pt>
    <dgm:pt modelId="{7C58AB89-B72C-48B0-8B3D-078D112156F9}" type="sibTrans" cxnId="{6FF3D578-0D39-4FBE-BA23-D28D15D163FC}">
      <dgm:prSet/>
      <dgm:spPr/>
      <dgm:t>
        <a:bodyPr/>
        <a:lstStyle/>
        <a:p>
          <a:endParaRPr lang="en-US"/>
        </a:p>
      </dgm:t>
    </dgm:pt>
    <dgm:pt modelId="{D23A3557-2328-4A51-9EFC-753544105E51}">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Community Partners</a:t>
          </a:r>
        </a:p>
      </dgm:t>
    </dgm:pt>
    <dgm:pt modelId="{D5C7D9B2-3FE3-47AF-A8B4-F84CF64BC677}" type="parTrans" cxnId="{391CFD1D-B17C-4B98-9F28-9F64145B4824}">
      <dgm:prSet/>
      <dgm:spPr/>
      <dgm:t>
        <a:bodyPr/>
        <a:lstStyle/>
        <a:p>
          <a:endParaRPr lang="en-US"/>
        </a:p>
      </dgm:t>
    </dgm:pt>
    <dgm:pt modelId="{BBAC3E0C-EDFC-4C57-BB7C-70BB8A5122E4}" type="sibTrans" cxnId="{391CFD1D-B17C-4B98-9F28-9F64145B4824}">
      <dgm:prSet/>
      <dgm:spPr/>
      <dgm:t>
        <a:bodyPr/>
        <a:lstStyle/>
        <a:p>
          <a:endParaRPr lang="en-US"/>
        </a:p>
      </dgm:t>
    </dgm:pt>
    <dgm:pt modelId="{5CD9ECE0-B50C-4B20-B556-719EE2703FFE}">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Handouts</a:t>
          </a:r>
        </a:p>
      </dgm:t>
    </dgm:pt>
    <dgm:pt modelId="{653A64DC-141C-4DF3-97FC-9B1512055B89}" type="parTrans" cxnId="{7400628A-CF56-4A68-8C00-3F7A9DD1B0E8}">
      <dgm:prSet/>
      <dgm:spPr/>
      <dgm:t>
        <a:bodyPr/>
        <a:lstStyle/>
        <a:p>
          <a:endParaRPr lang="en-US"/>
        </a:p>
      </dgm:t>
    </dgm:pt>
    <dgm:pt modelId="{A75DFB73-8CE5-404E-B1FC-3D3C4DCE3B11}" type="sibTrans" cxnId="{7400628A-CF56-4A68-8C00-3F7A9DD1B0E8}">
      <dgm:prSet/>
      <dgm:spPr/>
      <dgm:t>
        <a:bodyPr/>
        <a:lstStyle/>
        <a:p>
          <a:endParaRPr lang="en-US"/>
        </a:p>
      </dgm:t>
    </dgm:pt>
    <dgm:pt modelId="{5FA969A5-3514-4BCC-B2B7-968EC7B2E361}">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Digital Ad Buy</a:t>
          </a:r>
        </a:p>
      </dgm:t>
    </dgm:pt>
    <dgm:pt modelId="{B65F5F82-8EB0-4070-8C72-AD8AE0DA9036}" type="parTrans" cxnId="{16806DED-DBEC-4A5C-A4C0-6CA960B9C48A}">
      <dgm:prSet/>
      <dgm:spPr/>
      <dgm:t>
        <a:bodyPr/>
        <a:lstStyle/>
        <a:p>
          <a:endParaRPr lang="en-US"/>
        </a:p>
      </dgm:t>
    </dgm:pt>
    <dgm:pt modelId="{B3DC69D5-9802-40FF-98B2-5BCA0EADAF21}" type="sibTrans" cxnId="{16806DED-DBEC-4A5C-A4C0-6CA960B9C48A}">
      <dgm:prSet/>
      <dgm:spPr/>
      <dgm:t>
        <a:bodyPr/>
        <a:lstStyle/>
        <a:p>
          <a:endParaRPr lang="en-US"/>
        </a:p>
      </dgm:t>
    </dgm:pt>
    <dgm:pt modelId="{EA0EE1B7-05C2-445A-A0BC-650DF3D2D631}" type="pres">
      <dgm:prSet presAssocID="{46C0D070-4B6C-4CE3-87E9-3787B3A58FC8}" presName="composite" presStyleCnt="0">
        <dgm:presLayoutVars>
          <dgm:chMax val="5"/>
          <dgm:dir/>
          <dgm:animLvl val="ctr"/>
          <dgm:resizeHandles val="exact"/>
        </dgm:presLayoutVars>
      </dgm:prSet>
      <dgm:spPr/>
      <dgm:t>
        <a:bodyPr/>
        <a:lstStyle/>
        <a:p>
          <a:endParaRPr lang="en-US"/>
        </a:p>
      </dgm:t>
    </dgm:pt>
    <dgm:pt modelId="{39998639-A1F9-4BF0-9AC6-136963799FE3}" type="pres">
      <dgm:prSet presAssocID="{46C0D070-4B6C-4CE3-87E9-3787B3A58FC8}" presName="cycle" presStyleCnt="0"/>
      <dgm:spPr/>
    </dgm:pt>
    <dgm:pt modelId="{DE4F7777-0309-4933-BEF6-DDD7AC06873F}" type="pres">
      <dgm:prSet presAssocID="{46C0D070-4B6C-4CE3-87E9-3787B3A58FC8}" presName="centerShape" presStyleCnt="0"/>
      <dgm:spPr/>
    </dgm:pt>
    <dgm:pt modelId="{33BAF903-0002-47C2-8C74-B60F3FADC827}" type="pres">
      <dgm:prSet presAssocID="{46C0D070-4B6C-4CE3-87E9-3787B3A58FC8}" presName="connSite" presStyleLbl="node1" presStyleIdx="0" presStyleCnt="4"/>
      <dgm:spPr/>
    </dgm:pt>
    <dgm:pt modelId="{C0229009-0B68-4973-AD4E-0F78B7BBC3A3}" type="pres">
      <dgm:prSet presAssocID="{46C0D070-4B6C-4CE3-87E9-3787B3A58FC8}" presName="visible" presStyleLbl="node1" presStyleIdx="0" presStyleCnt="4"/>
      <dgm:spPr>
        <a:solidFill>
          <a:schemeClr val="bg1"/>
        </a:solidFill>
      </dgm:spPr>
    </dgm:pt>
    <dgm:pt modelId="{0E8CA809-8FDE-4F3D-95A3-01AA8C4B4EBB}" type="pres">
      <dgm:prSet presAssocID="{4EBC7616-4C61-42C5-A4DE-6289718A9E01}" presName="Name25" presStyleLbl="parChTrans1D1" presStyleIdx="0" presStyleCnt="3"/>
      <dgm:spPr/>
      <dgm:t>
        <a:bodyPr/>
        <a:lstStyle/>
        <a:p>
          <a:endParaRPr lang="en-US"/>
        </a:p>
      </dgm:t>
    </dgm:pt>
    <dgm:pt modelId="{4D7865CB-96A3-4C8D-BB89-9D3F19B043F0}" type="pres">
      <dgm:prSet presAssocID="{A828A424-64F7-4B9C-81CC-57767D6E6B2F}" presName="node" presStyleCnt="0"/>
      <dgm:spPr/>
    </dgm:pt>
    <dgm:pt modelId="{2A18F742-A1AE-4B10-BE21-45463BAA21E1}" type="pres">
      <dgm:prSet presAssocID="{A828A424-64F7-4B9C-81CC-57767D6E6B2F}" presName="parentNode" presStyleLbl="node1" presStyleIdx="1" presStyleCnt="4">
        <dgm:presLayoutVars>
          <dgm:chMax val="1"/>
          <dgm:bulletEnabled val="1"/>
        </dgm:presLayoutVars>
      </dgm:prSet>
      <dgm:spPr/>
      <dgm:t>
        <a:bodyPr/>
        <a:lstStyle/>
        <a:p>
          <a:endParaRPr lang="en-US"/>
        </a:p>
      </dgm:t>
    </dgm:pt>
    <dgm:pt modelId="{BA90179C-657F-4F04-AC33-4E04DBEB0A05}" type="pres">
      <dgm:prSet presAssocID="{A828A424-64F7-4B9C-81CC-57767D6E6B2F}" presName="childNode" presStyleLbl="revTx" presStyleIdx="0" presStyleCnt="3">
        <dgm:presLayoutVars>
          <dgm:bulletEnabled val="1"/>
        </dgm:presLayoutVars>
      </dgm:prSet>
      <dgm:spPr/>
      <dgm:t>
        <a:bodyPr/>
        <a:lstStyle/>
        <a:p>
          <a:endParaRPr lang="en-US"/>
        </a:p>
      </dgm:t>
    </dgm:pt>
    <dgm:pt modelId="{B7300DA8-ECF8-4A56-92D1-DCD7345D66BB}" type="pres">
      <dgm:prSet presAssocID="{DF8C237D-0A40-4AC1-A012-89E1070650A1}" presName="Name25" presStyleLbl="parChTrans1D1" presStyleIdx="1" presStyleCnt="3"/>
      <dgm:spPr/>
      <dgm:t>
        <a:bodyPr/>
        <a:lstStyle/>
        <a:p>
          <a:endParaRPr lang="en-US"/>
        </a:p>
      </dgm:t>
    </dgm:pt>
    <dgm:pt modelId="{5DFEB8F7-8E38-446C-8E27-E2BF46BDD8FC}" type="pres">
      <dgm:prSet presAssocID="{76C6749A-4834-4C49-A252-31E85EFFCCF2}" presName="node" presStyleCnt="0"/>
      <dgm:spPr/>
    </dgm:pt>
    <dgm:pt modelId="{D76E8F66-9FE6-40FB-93E1-99A48D427C56}" type="pres">
      <dgm:prSet presAssocID="{76C6749A-4834-4C49-A252-31E85EFFCCF2}" presName="parentNode" presStyleLbl="node1" presStyleIdx="2" presStyleCnt="4" custLinFactNeighborX="62928">
        <dgm:presLayoutVars>
          <dgm:chMax val="1"/>
          <dgm:bulletEnabled val="1"/>
        </dgm:presLayoutVars>
      </dgm:prSet>
      <dgm:spPr/>
      <dgm:t>
        <a:bodyPr/>
        <a:lstStyle/>
        <a:p>
          <a:endParaRPr lang="en-US"/>
        </a:p>
      </dgm:t>
    </dgm:pt>
    <dgm:pt modelId="{926784BC-23FE-4F0C-ADF7-E5D395BA1A57}" type="pres">
      <dgm:prSet presAssocID="{76C6749A-4834-4C49-A252-31E85EFFCCF2}" presName="childNode" presStyleLbl="revTx" presStyleIdx="1" presStyleCnt="3">
        <dgm:presLayoutVars>
          <dgm:bulletEnabled val="1"/>
        </dgm:presLayoutVars>
      </dgm:prSet>
      <dgm:spPr/>
      <dgm:t>
        <a:bodyPr/>
        <a:lstStyle/>
        <a:p>
          <a:endParaRPr lang="en-US"/>
        </a:p>
      </dgm:t>
    </dgm:pt>
    <dgm:pt modelId="{C2955498-61F9-4F6B-8F72-A88BE9ECEB2E}" type="pres">
      <dgm:prSet presAssocID="{BDA0E089-4741-4E1C-A885-94C8A38E7B94}" presName="Name25" presStyleLbl="parChTrans1D1" presStyleIdx="2" presStyleCnt="3"/>
      <dgm:spPr/>
      <dgm:t>
        <a:bodyPr/>
        <a:lstStyle/>
        <a:p>
          <a:endParaRPr lang="en-US"/>
        </a:p>
      </dgm:t>
    </dgm:pt>
    <dgm:pt modelId="{CE892A7B-FA5D-4434-8B58-C0165FFDBEDD}" type="pres">
      <dgm:prSet presAssocID="{5F24D34F-6EF9-498A-A99B-F64A6B269EEE}" presName="node" presStyleCnt="0"/>
      <dgm:spPr/>
    </dgm:pt>
    <dgm:pt modelId="{7AA60329-5045-4676-B55A-A3249123DC17}" type="pres">
      <dgm:prSet presAssocID="{5F24D34F-6EF9-498A-A99B-F64A6B269EEE}" presName="parentNode" presStyleLbl="node1" presStyleIdx="3" presStyleCnt="4">
        <dgm:presLayoutVars>
          <dgm:chMax val="1"/>
          <dgm:bulletEnabled val="1"/>
        </dgm:presLayoutVars>
      </dgm:prSet>
      <dgm:spPr/>
      <dgm:t>
        <a:bodyPr/>
        <a:lstStyle/>
        <a:p>
          <a:endParaRPr lang="en-US"/>
        </a:p>
      </dgm:t>
    </dgm:pt>
    <dgm:pt modelId="{78F3BF2E-6C9F-45FA-84DB-A41107B1BFFD}" type="pres">
      <dgm:prSet presAssocID="{5F24D34F-6EF9-498A-A99B-F64A6B269EEE}" presName="childNode" presStyleLbl="revTx" presStyleIdx="2" presStyleCnt="3">
        <dgm:presLayoutVars>
          <dgm:bulletEnabled val="1"/>
        </dgm:presLayoutVars>
      </dgm:prSet>
      <dgm:spPr/>
      <dgm:t>
        <a:bodyPr/>
        <a:lstStyle/>
        <a:p>
          <a:endParaRPr lang="en-US"/>
        </a:p>
      </dgm:t>
    </dgm:pt>
  </dgm:ptLst>
  <dgm:cxnLst>
    <dgm:cxn modelId="{2FBF67E1-A96F-456D-A5A3-32B55DA15460}" srcId="{76C6749A-4834-4C49-A252-31E85EFFCCF2}" destId="{000238C6-8869-40EA-A4D6-576921B718A0}" srcOrd="2" destOrd="0" parTransId="{92EBBCD3-F249-41FF-BD5D-9DFE60557C15}" sibTransId="{2500751D-DC77-4C5D-A981-ACDF0C06D939}"/>
    <dgm:cxn modelId="{7F79C91F-16D5-40B1-BEB2-DEC126987DA8}" type="presOf" srcId="{D23A3557-2328-4A51-9EFC-753544105E51}" destId="{78F3BF2E-6C9F-45FA-84DB-A41107B1BFFD}" srcOrd="0" destOrd="5" presId="urn:microsoft.com/office/officeart/2005/8/layout/radial2"/>
    <dgm:cxn modelId="{882CCB97-1DEF-4F5A-BCE4-98057B3AF73E}" srcId="{76C6749A-4834-4C49-A252-31E85EFFCCF2}" destId="{26E34674-05AC-400B-988A-2D7C69379C1A}" srcOrd="1" destOrd="0" parTransId="{9592FE0C-CC06-4156-8926-9944229939BB}" sibTransId="{A702F209-2F26-44CD-B992-210A60DE73B2}"/>
    <dgm:cxn modelId="{B6427A77-1712-4092-AE20-7643022A3874}" type="presOf" srcId="{A828A424-64F7-4B9C-81CC-57767D6E6B2F}" destId="{2A18F742-A1AE-4B10-BE21-45463BAA21E1}" srcOrd="0" destOrd="0" presId="urn:microsoft.com/office/officeart/2005/8/layout/radial2"/>
    <dgm:cxn modelId="{7400628A-CF56-4A68-8C00-3F7A9DD1B0E8}" srcId="{5F24D34F-6EF9-498A-A99B-F64A6B269EEE}" destId="{5CD9ECE0-B50C-4B20-B556-719EE2703FFE}" srcOrd="4" destOrd="0" parTransId="{653A64DC-141C-4DF3-97FC-9B1512055B89}" sibTransId="{A75DFB73-8CE5-404E-B1FC-3D3C4DCE3B11}"/>
    <dgm:cxn modelId="{EECE1016-6539-4E20-8CA1-082C6355162A}" type="presOf" srcId="{56478E96-BAD0-464B-A667-CD5904E4F375}" destId="{BA90179C-657F-4F04-AC33-4E04DBEB0A05}" srcOrd="0" destOrd="4" presId="urn:microsoft.com/office/officeart/2005/8/layout/radial2"/>
    <dgm:cxn modelId="{080EFA72-E52D-4149-A333-7FB001DABC39}" type="presOf" srcId="{D1C1A00C-C885-4697-A9B6-B2F1343ADB9D}" destId="{926784BC-23FE-4F0C-ADF7-E5D395BA1A57}" srcOrd="0" destOrd="0" presId="urn:microsoft.com/office/officeart/2005/8/layout/radial2"/>
    <dgm:cxn modelId="{4B795631-EA64-4B25-B22E-55C8AD9E192D}" type="presOf" srcId="{EA14C070-A0F7-4B2C-BCC5-A0C1A8E83714}" destId="{78F3BF2E-6C9F-45FA-84DB-A41107B1BFFD}" srcOrd="0" destOrd="0" presId="urn:microsoft.com/office/officeart/2005/8/layout/radial2"/>
    <dgm:cxn modelId="{1DFF2D69-39C7-4C96-9039-8493C92B8240}" type="presOf" srcId="{717952C1-464A-4387-A4C8-E99DAA6CB1DE}" destId="{78F3BF2E-6C9F-45FA-84DB-A41107B1BFFD}" srcOrd="0" destOrd="2" presId="urn:microsoft.com/office/officeart/2005/8/layout/radial2"/>
    <dgm:cxn modelId="{1BC88552-F39B-46F5-AA9A-52926D4C438F}" srcId="{5F24D34F-6EF9-498A-A99B-F64A6B269EEE}" destId="{717952C1-464A-4387-A4C8-E99DAA6CB1DE}" srcOrd="2" destOrd="0" parTransId="{D1E5E9D4-8695-44F4-9306-63618E7E47AD}" sibTransId="{A5E0CB95-DE5A-4337-BB57-FA337E7F8956}"/>
    <dgm:cxn modelId="{8405EC58-ED03-4495-93B2-7964EEC33090}" srcId="{A828A424-64F7-4B9C-81CC-57767D6E6B2F}" destId="{FA196AB7-5ACC-4A55-9DB9-B9D065D90217}" srcOrd="5" destOrd="0" parTransId="{F5ECF17B-3737-4A90-B1F8-213F80F1CDA2}" sibTransId="{5952185D-CBA4-482F-817E-AFB9E92FB173}"/>
    <dgm:cxn modelId="{5B11701A-7E44-4867-85F4-B272C330B383}" srcId="{76C6749A-4834-4C49-A252-31E85EFFCCF2}" destId="{D1C1A00C-C885-4697-A9B6-B2F1343ADB9D}" srcOrd="0" destOrd="0" parTransId="{19BD37B0-84DA-4783-8C5B-B7F29806B837}" sibTransId="{563105A3-DC0E-46F6-B581-DCEAB7008473}"/>
    <dgm:cxn modelId="{77CF1A6F-E95B-4399-9065-D2D61E807749}" type="presOf" srcId="{5FA969A5-3514-4BCC-B2B7-968EC7B2E361}" destId="{BA90179C-657F-4F04-AC33-4E04DBEB0A05}" srcOrd="0" destOrd="1" presId="urn:microsoft.com/office/officeart/2005/8/layout/radial2"/>
    <dgm:cxn modelId="{975F1C48-6F4B-4EDE-AD0C-8672B23362B0}" type="presOf" srcId="{9AC3FDD0-74F1-4D38-8121-D0BDF965B161}" destId="{BA90179C-657F-4F04-AC33-4E04DBEB0A05}" srcOrd="0" destOrd="2" presId="urn:microsoft.com/office/officeart/2005/8/layout/radial2"/>
    <dgm:cxn modelId="{B558CFF1-E3A6-4463-AD13-AE4F6FFB51C0}" type="presOf" srcId="{46C0D070-4B6C-4CE3-87E9-3787B3A58FC8}" destId="{EA0EE1B7-05C2-445A-A0BC-650DF3D2D631}" srcOrd="0" destOrd="0" presId="urn:microsoft.com/office/officeart/2005/8/layout/radial2"/>
    <dgm:cxn modelId="{85249F85-748A-418C-A8DD-2882B55B60B3}" srcId="{76C6749A-4834-4C49-A252-31E85EFFCCF2}" destId="{2ACB60A6-0B9C-4A60-8F26-737FC2C8447D}" srcOrd="6" destOrd="0" parTransId="{0E219297-FB5E-46BD-AE45-F764967981C1}" sibTransId="{679A8D61-5F06-461A-8952-8D11FB3A28FB}"/>
    <dgm:cxn modelId="{ECB9AFC5-0384-4977-B8B7-BB2D95B5A16A}" type="presOf" srcId="{BDA0E089-4741-4E1C-A885-94C8A38E7B94}" destId="{C2955498-61F9-4F6B-8F72-A88BE9ECEB2E}" srcOrd="0" destOrd="0" presId="urn:microsoft.com/office/officeart/2005/8/layout/radial2"/>
    <dgm:cxn modelId="{4336BF30-3C3B-46FF-9763-7F37A7D4E352}" srcId="{A828A424-64F7-4B9C-81CC-57767D6E6B2F}" destId="{8CD30126-91B0-4943-91CF-4DF23D8A72CE}" srcOrd="3" destOrd="0" parTransId="{F609BC61-29FF-43BC-9194-46C0AD7DF1B7}" sibTransId="{8FB1F50B-EDA4-4B0C-9B03-79D637FE7086}"/>
    <dgm:cxn modelId="{5D7FDA48-E1FB-4855-9DDC-D703236149B4}" srcId="{5F24D34F-6EF9-498A-A99B-F64A6B269EEE}" destId="{292D3097-7B68-4194-A27F-AB4B1E73643A}" srcOrd="1" destOrd="0" parTransId="{6A3077F3-1A4C-4B9D-8DF8-B6F13FC1D790}" sibTransId="{CF89CC9C-AC8E-4D07-85D8-D75618F3AE51}"/>
    <dgm:cxn modelId="{391CFD1D-B17C-4B98-9F28-9F64145B4824}" srcId="{5F24D34F-6EF9-498A-A99B-F64A6B269EEE}" destId="{D23A3557-2328-4A51-9EFC-753544105E51}" srcOrd="5" destOrd="0" parTransId="{D5C7D9B2-3FE3-47AF-A8B4-F84CF64BC677}" sibTransId="{BBAC3E0C-EDFC-4C57-BB7C-70BB8A5122E4}"/>
    <dgm:cxn modelId="{1373AA4B-E763-46FF-91FA-69D7C08F68AF}" type="presOf" srcId="{7A95F82C-82D5-47F3-BE13-BF8E5584CB96}" destId="{BA90179C-657F-4F04-AC33-4E04DBEB0A05}" srcOrd="0" destOrd="0" presId="urn:microsoft.com/office/officeart/2005/8/layout/radial2"/>
    <dgm:cxn modelId="{D37E180D-881A-4D44-A2F2-BE26D98BBCD5}" type="presOf" srcId="{039FA04B-DA9E-4B02-9CFB-C20A09FD2B0C}" destId="{78F3BF2E-6C9F-45FA-84DB-A41107B1BFFD}" srcOrd="0" destOrd="3" presId="urn:microsoft.com/office/officeart/2005/8/layout/radial2"/>
    <dgm:cxn modelId="{6BABB78B-69ED-4424-B165-EC6BFECF0186}" type="presOf" srcId="{FA196AB7-5ACC-4A55-9DB9-B9D065D90217}" destId="{BA90179C-657F-4F04-AC33-4E04DBEB0A05}" srcOrd="0" destOrd="5" presId="urn:microsoft.com/office/officeart/2005/8/layout/radial2"/>
    <dgm:cxn modelId="{10BB414F-5E59-41A8-8B41-62D023326BE3}" type="presOf" srcId="{292D3097-7B68-4194-A27F-AB4B1E73643A}" destId="{78F3BF2E-6C9F-45FA-84DB-A41107B1BFFD}" srcOrd="0" destOrd="1" presId="urn:microsoft.com/office/officeart/2005/8/layout/radial2"/>
    <dgm:cxn modelId="{C483AFCA-3F53-49C2-A8C0-797CBCD923CC}" srcId="{76C6749A-4834-4C49-A252-31E85EFFCCF2}" destId="{C0170F99-283B-4B81-84CE-F90C39BBA022}" srcOrd="3" destOrd="0" parTransId="{C9238609-2526-4F8B-8105-07C7FFC6D2DD}" sibTransId="{0C6DF498-DF01-4982-ACF2-B058BA40C5E2}"/>
    <dgm:cxn modelId="{AE665EE2-DE45-4209-8374-11151A9692C3}" srcId="{46C0D070-4B6C-4CE3-87E9-3787B3A58FC8}" destId="{5F24D34F-6EF9-498A-A99B-F64A6B269EEE}" srcOrd="2" destOrd="0" parTransId="{BDA0E089-4741-4E1C-A885-94C8A38E7B94}" sibTransId="{CC601AB1-B635-41F2-8061-A5D29289CBF6}"/>
    <dgm:cxn modelId="{65601F59-72C2-45A2-9AE2-4E2CE2C0ED0B}" srcId="{A828A424-64F7-4B9C-81CC-57767D6E6B2F}" destId="{56478E96-BAD0-464B-A667-CD5904E4F375}" srcOrd="4" destOrd="0" parTransId="{0D83627C-ED72-4AE1-9EE9-2436DC17BCA4}" sibTransId="{5124121C-8E75-44B2-B480-3BB32E1FFF33}"/>
    <dgm:cxn modelId="{CADBE882-E73D-474B-8525-C7DB0F5086D6}" type="presOf" srcId="{26E34674-05AC-400B-988A-2D7C69379C1A}" destId="{926784BC-23FE-4F0C-ADF7-E5D395BA1A57}" srcOrd="0" destOrd="1" presId="urn:microsoft.com/office/officeart/2005/8/layout/radial2"/>
    <dgm:cxn modelId="{EC21126C-43E1-470F-9127-2421C1C8C416}" srcId="{A828A424-64F7-4B9C-81CC-57767D6E6B2F}" destId="{7A95F82C-82D5-47F3-BE13-BF8E5584CB96}" srcOrd="0" destOrd="0" parTransId="{713EBDF6-E1A2-4E5E-BE25-5DC675ED26AD}" sibTransId="{C615FDA4-6DE8-47A9-B0F5-A2F54DE47983}"/>
    <dgm:cxn modelId="{302294A5-68F8-4D6E-9506-0045643DEB38}" type="presOf" srcId="{C0170F99-283B-4B81-84CE-F90C39BBA022}" destId="{926784BC-23FE-4F0C-ADF7-E5D395BA1A57}" srcOrd="0" destOrd="3" presId="urn:microsoft.com/office/officeart/2005/8/layout/radial2"/>
    <dgm:cxn modelId="{B6BA684E-B4EE-476B-817A-3D38B6B6E447}" type="presOf" srcId="{000238C6-8869-40EA-A4D6-576921B718A0}" destId="{926784BC-23FE-4F0C-ADF7-E5D395BA1A57}" srcOrd="0" destOrd="2" presId="urn:microsoft.com/office/officeart/2005/8/layout/radial2"/>
    <dgm:cxn modelId="{6FF3D578-0D39-4FBE-BA23-D28D15D163FC}" srcId="{5F24D34F-6EF9-498A-A99B-F64A6B269EEE}" destId="{039FA04B-DA9E-4B02-9CFB-C20A09FD2B0C}" srcOrd="3" destOrd="0" parTransId="{77E7FC3D-4C9E-4444-8923-540D9D722F81}" sibTransId="{7C58AB89-B72C-48B0-8B3D-078D112156F9}"/>
    <dgm:cxn modelId="{4467C82D-182C-4CDC-806A-C49A25554BD4}" srcId="{46C0D070-4B6C-4CE3-87E9-3787B3A58FC8}" destId="{76C6749A-4834-4C49-A252-31E85EFFCCF2}" srcOrd="1" destOrd="0" parTransId="{DF8C237D-0A40-4AC1-A012-89E1070650A1}" sibTransId="{CD42CC70-B580-4415-B24E-8E954493A72E}"/>
    <dgm:cxn modelId="{0F03BC68-8F7D-48F6-9D51-AB23976C54D7}" srcId="{76C6749A-4834-4C49-A252-31E85EFFCCF2}" destId="{3E492FDF-B6B5-40AA-9ECF-B7C1FCB3B9B3}" srcOrd="5" destOrd="0" parTransId="{CA3CAFF1-92A4-4488-B3A1-AB30AC58BC3B}" sibTransId="{D9CD5E8A-0689-4AD9-8458-AF56920422C7}"/>
    <dgm:cxn modelId="{5F276D20-2714-4B89-B971-F11B468EA865}" srcId="{A828A424-64F7-4B9C-81CC-57767D6E6B2F}" destId="{9AC3FDD0-74F1-4D38-8121-D0BDF965B161}" srcOrd="2" destOrd="0" parTransId="{CED39E5B-1CE4-4D43-BAA1-D45A6EE1BD18}" sibTransId="{3C54ED3A-3A73-43F3-9490-B4370BC1178E}"/>
    <dgm:cxn modelId="{6766F587-A402-4F1D-B5C1-EF474FDE739F}" type="presOf" srcId="{2ACB60A6-0B9C-4A60-8F26-737FC2C8447D}" destId="{926784BC-23FE-4F0C-ADF7-E5D395BA1A57}" srcOrd="0" destOrd="6" presId="urn:microsoft.com/office/officeart/2005/8/layout/radial2"/>
    <dgm:cxn modelId="{385E7DEB-2EBE-4D85-9EB8-3EE20C360B4F}" srcId="{76C6749A-4834-4C49-A252-31E85EFFCCF2}" destId="{9963BF15-B4BD-4BA3-8889-06465F13F73A}" srcOrd="4" destOrd="0" parTransId="{27B2EE5B-6C81-4FDA-A265-FEB6A25B83C3}" sibTransId="{6BCB3515-DB44-4C04-AF98-4E230A8D3D1D}"/>
    <dgm:cxn modelId="{16806DED-DBEC-4A5C-A4C0-6CA960B9C48A}" srcId="{A828A424-64F7-4B9C-81CC-57767D6E6B2F}" destId="{5FA969A5-3514-4BCC-B2B7-968EC7B2E361}" srcOrd="1" destOrd="0" parTransId="{B65F5F82-8EB0-4070-8C72-AD8AE0DA9036}" sibTransId="{B3DC69D5-9802-40FF-98B2-5BCA0EADAF21}"/>
    <dgm:cxn modelId="{F3D36F07-B74D-44A4-AE3F-60712E291D44}" type="presOf" srcId="{76C6749A-4834-4C49-A252-31E85EFFCCF2}" destId="{D76E8F66-9FE6-40FB-93E1-99A48D427C56}" srcOrd="0" destOrd="0" presId="urn:microsoft.com/office/officeart/2005/8/layout/radial2"/>
    <dgm:cxn modelId="{958B736D-45AD-4218-84F7-DD7AE32632DF}" type="presOf" srcId="{5CD9ECE0-B50C-4B20-B556-719EE2703FFE}" destId="{78F3BF2E-6C9F-45FA-84DB-A41107B1BFFD}" srcOrd="0" destOrd="4" presId="urn:microsoft.com/office/officeart/2005/8/layout/radial2"/>
    <dgm:cxn modelId="{9E62B662-2088-45D5-B150-95C53714FB4A}" type="presOf" srcId="{3E492FDF-B6B5-40AA-9ECF-B7C1FCB3B9B3}" destId="{926784BC-23FE-4F0C-ADF7-E5D395BA1A57}" srcOrd="0" destOrd="5" presId="urn:microsoft.com/office/officeart/2005/8/layout/radial2"/>
    <dgm:cxn modelId="{889CBD31-9149-45A4-ABBD-FE10CFE709C0}" srcId="{46C0D070-4B6C-4CE3-87E9-3787B3A58FC8}" destId="{A828A424-64F7-4B9C-81CC-57767D6E6B2F}" srcOrd="0" destOrd="0" parTransId="{4EBC7616-4C61-42C5-A4DE-6289718A9E01}" sibTransId="{7D5FE2B9-FA29-4455-8593-504EAB380EC4}"/>
    <dgm:cxn modelId="{7BB2225B-3BB6-498C-8E55-E9E72BA2E177}" srcId="{5F24D34F-6EF9-498A-A99B-F64A6B269EEE}" destId="{EA14C070-A0F7-4B2C-BCC5-A0C1A8E83714}" srcOrd="0" destOrd="0" parTransId="{33CD10E9-3640-43A0-AE10-6794ECDD99A4}" sibTransId="{BD4F0099-7678-4363-8FCD-A2590498C50B}"/>
    <dgm:cxn modelId="{D5A087EE-33D4-460D-97FA-8C3C7B4E11F1}" type="presOf" srcId="{4EBC7616-4C61-42C5-A4DE-6289718A9E01}" destId="{0E8CA809-8FDE-4F3D-95A3-01AA8C4B4EBB}" srcOrd="0" destOrd="0" presId="urn:microsoft.com/office/officeart/2005/8/layout/radial2"/>
    <dgm:cxn modelId="{D70E8596-5584-4156-9C24-C03975F9D7DD}" type="presOf" srcId="{9963BF15-B4BD-4BA3-8889-06465F13F73A}" destId="{926784BC-23FE-4F0C-ADF7-E5D395BA1A57}" srcOrd="0" destOrd="4" presId="urn:microsoft.com/office/officeart/2005/8/layout/radial2"/>
    <dgm:cxn modelId="{F3CC9450-AA90-4B66-A3CD-2D2867A22EC5}" type="presOf" srcId="{DF8C237D-0A40-4AC1-A012-89E1070650A1}" destId="{B7300DA8-ECF8-4A56-92D1-DCD7345D66BB}" srcOrd="0" destOrd="0" presId="urn:microsoft.com/office/officeart/2005/8/layout/radial2"/>
    <dgm:cxn modelId="{97EFE4EF-97A1-43DB-AA0B-DD721FF74F00}" type="presOf" srcId="{8CD30126-91B0-4943-91CF-4DF23D8A72CE}" destId="{BA90179C-657F-4F04-AC33-4E04DBEB0A05}" srcOrd="0" destOrd="3" presId="urn:microsoft.com/office/officeart/2005/8/layout/radial2"/>
    <dgm:cxn modelId="{369A324D-E995-4F34-BE86-C26EF21BA0CA}" type="presOf" srcId="{5F24D34F-6EF9-498A-A99B-F64A6B269EEE}" destId="{7AA60329-5045-4676-B55A-A3249123DC17}" srcOrd="0" destOrd="0" presId="urn:microsoft.com/office/officeart/2005/8/layout/radial2"/>
    <dgm:cxn modelId="{55A04AD2-DDE4-4396-AB78-42747A84AA77}" type="presParOf" srcId="{EA0EE1B7-05C2-445A-A0BC-650DF3D2D631}" destId="{39998639-A1F9-4BF0-9AC6-136963799FE3}" srcOrd="0" destOrd="0" presId="urn:microsoft.com/office/officeart/2005/8/layout/radial2"/>
    <dgm:cxn modelId="{A38C1180-FE06-461D-94AF-B066F5FF52E7}" type="presParOf" srcId="{39998639-A1F9-4BF0-9AC6-136963799FE3}" destId="{DE4F7777-0309-4933-BEF6-DDD7AC06873F}" srcOrd="0" destOrd="0" presId="urn:microsoft.com/office/officeart/2005/8/layout/radial2"/>
    <dgm:cxn modelId="{3CDA1F06-56FC-47C9-B981-946675EEDC8B}" type="presParOf" srcId="{DE4F7777-0309-4933-BEF6-DDD7AC06873F}" destId="{33BAF903-0002-47C2-8C74-B60F3FADC827}" srcOrd="0" destOrd="0" presId="urn:microsoft.com/office/officeart/2005/8/layout/radial2"/>
    <dgm:cxn modelId="{0A86DBDD-7F22-4153-88D1-129AA263A5F9}" type="presParOf" srcId="{DE4F7777-0309-4933-BEF6-DDD7AC06873F}" destId="{C0229009-0B68-4973-AD4E-0F78B7BBC3A3}" srcOrd="1" destOrd="0" presId="urn:microsoft.com/office/officeart/2005/8/layout/radial2"/>
    <dgm:cxn modelId="{CB80E670-3515-4EFA-9E06-24DFFEAF9363}" type="presParOf" srcId="{39998639-A1F9-4BF0-9AC6-136963799FE3}" destId="{0E8CA809-8FDE-4F3D-95A3-01AA8C4B4EBB}" srcOrd="1" destOrd="0" presId="urn:microsoft.com/office/officeart/2005/8/layout/radial2"/>
    <dgm:cxn modelId="{2CEA5CDD-4606-4EC9-84AB-528D2EF3F3A8}" type="presParOf" srcId="{39998639-A1F9-4BF0-9AC6-136963799FE3}" destId="{4D7865CB-96A3-4C8D-BB89-9D3F19B043F0}" srcOrd="2" destOrd="0" presId="urn:microsoft.com/office/officeart/2005/8/layout/radial2"/>
    <dgm:cxn modelId="{22159074-01E6-48B9-B51F-5E8A2723845E}" type="presParOf" srcId="{4D7865CB-96A3-4C8D-BB89-9D3F19B043F0}" destId="{2A18F742-A1AE-4B10-BE21-45463BAA21E1}" srcOrd="0" destOrd="0" presId="urn:microsoft.com/office/officeart/2005/8/layout/radial2"/>
    <dgm:cxn modelId="{0454ED52-6B3B-4F88-829C-FA03FD2CC122}" type="presParOf" srcId="{4D7865CB-96A3-4C8D-BB89-9D3F19B043F0}" destId="{BA90179C-657F-4F04-AC33-4E04DBEB0A05}" srcOrd="1" destOrd="0" presId="urn:microsoft.com/office/officeart/2005/8/layout/radial2"/>
    <dgm:cxn modelId="{E8E30B3F-A972-42D6-B57D-94330C0E8576}" type="presParOf" srcId="{39998639-A1F9-4BF0-9AC6-136963799FE3}" destId="{B7300DA8-ECF8-4A56-92D1-DCD7345D66BB}" srcOrd="3" destOrd="0" presId="urn:microsoft.com/office/officeart/2005/8/layout/radial2"/>
    <dgm:cxn modelId="{9399B759-C055-4E79-A98C-AB2B60F37927}" type="presParOf" srcId="{39998639-A1F9-4BF0-9AC6-136963799FE3}" destId="{5DFEB8F7-8E38-446C-8E27-E2BF46BDD8FC}" srcOrd="4" destOrd="0" presId="urn:microsoft.com/office/officeart/2005/8/layout/radial2"/>
    <dgm:cxn modelId="{6A3F1870-275C-4076-B501-7D3491E70DC2}" type="presParOf" srcId="{5DFEB8F7-8E38-446C-8E27-E2BF46BDD8FC}" destId="{D76E8F66-9FE6-40FB-93E1-99A48D427C56}" srcOrd="0" destOrd="0" presId="urn:microsoft.com/office/officeart/2005/8/layout/radial2"/>
    <dgm:cxn modelId="{D941E986-482D-4622-8C51-3340E871AF72}" type="presParOf" srcId="{5DFEB8F7-8E38-446C-8E27-E2BF46BDD8FC}" destId="{926784BC-23FE-4F0C-ADF7-E5D395BA1A57}" srcOrd="1" destOrd="0" presId="urn:microsoft.com/office/officeart/2005/8/layout/radial2"/>
    <dgm:cxn modelId="{EE8B90BF-6731-4BF3-A9CF-BF833A66396C}" type="presParOf" srcId="{39998639-A1F9-4BF0-9AC6-136963799FE3}" destId="{C2955498-61F9-4F6B-8F72-A88BE9ECEB2E}" srcOrd="5" destOrd="0" presId="urn:microsoft.com/office/officeart/2005/8/layout/radial2"/>
    <dgm:cxn modelId="{CA4CD09F-3A3F-45FD-A9B2-1595DD76703A}" type="presParOf" srcId="{39998639-A1F9-4BF0-9AC6-136963799FE3}" destId="{CE892A7B-FA5D-4434-8B58-C0165FFDBEDD}" srcOrd="6" destOrd="0" presId="urn:microsoft.com/office/officeart/2005/8/layout/radial2"/>
    <dgm:cxn modelId="{1BCE59A9-7F49-48C8-9D1F-4FD59EB61670}" type="presParOf" srcId="{CE892A7B-FA5D-4434-8B58-C0165FFDBEDD}" destId="{7AA60329-5045-4676-B55A-A3249123DC17}" srcOrd="0" destOrd="0" presId="urn:microsoft.com/office/officeart/2005/8/layout/radial2"/>
    <dgm:cxn modelId="{185FF4EE-FD8D-4DAA-87CC-D3BE2D42BE92}" type="presParOf" srcId="{CE892A7B-FA5D-4434-8B58-C0165FFDBEDD}" destId="{78F3BF2E-6C9F-45FA-84DB-A41107B1BFF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0D070-4B6C-4CE3-87E9-3787B3A58FC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828A424-64F7-4B9C-81CC-57767D6E6B2F}">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ADULTS</a:t>
          </a:r>
        </a:p>
      </dgm:t>
    </dgm:pt>
    <dgm:pt modelId="{4EBC7616-4C61-42C5-A4DE-6289718A9E01}" type="parTrans" cxnId="{889CBD31-9149-45A4-ABBD-FE10CFE709C0}">
      <dgm:prSet/>
      <dgm:spPr>
        <a:ln w="12700">
          <a:solidFill>
            <a:srgbClr val="FFC728"/>
          </a:solidFill>
        </a:ln>
      </dgm:spPr>
      <dgm:t>
        <a:bodyPr/>
        <a:lstStyle/>
        <a:p>
          <a:endParaRPr lang="en-US"/>
        </a:p>
      </dgm:t>
    </dgm:pt>
    <dgm:pt modelId="{7D5FE2B9-FA29-4455-8593-504EAB380EC4}" type="sibTrans" cxnId="{889CBD31-9149-45A4-ABBD-FE10CFE709C0}">
      <dgm:prSet/>
      <dgm:spPr/>
      <dgm:t>
        <a:bodyPr/>
        <a:lstStyle/>
        <a:p>
          <a:endParaRPr lang="en-US"/>
        </a:p>
      </dgm:t>
    </dgm:pt>
    <dgm:pt modelId="{7A95F82C-82D5-47F3-BE13-BF8E5584CB96}">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Launch Event</a:t>
          </a:r>
        </a:p>
      </dgm:t>
    </dgm:pt>
    <dgm:pt modelId="{713EBDF6-E1A2-4E5E-BE25-5DC675ED26AD}" type="parTrans" cxnId="{EC21126C-43E1-470F-9127-2421C1C8C416}">
      <dgm:prSet/>
      <dgm:spPr/>
      <dgm:t>
        <a:bodyPr/>
        <a:lstStyle/>
        <a:p>
          <a:endParaRPr lang="en-US"/>
        </a:p>
      </dgm:t>
    </dgm:pt>
    <dgm:pt modelId="{C615FDA4-6DE8-47A9-B0F5-A2F54DE47983}" type="sibTrans" cxnId="{EC21126C-43E1-470F-9127-2421C1C8C416}">
      <dgm:prSet/>
      <dgm:spPr/>
      <dgm:t>
        <a:bodyPr/>
        <a:lstStyle/>
        <a:p>
          <a:endParaRPr lang="en-US"/>
        </a:p>
      </dgm:t>
    </dgm:pt>
    <dgm:pt modelId="{8CD30126-91B0-4943-91CF-4DF23D8A72CE}">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OOH</a:t>
          </a:r>
        </a:p>
      </dgm:t>
    </dgm:pt>
    <dgm:pt modelId="{F609BC61-29FF-43BC-9194-46C0AD7DF1B7}" type="parTrans" cxnId="{4336BF30-3C3B-46FF-9763-7F37A7D4E352}">
      <dgm:prSet/>
      <dgm:spPr/>
      <dgm:t>
        <a:bodyPr/>
        <a:lstStyle/>
        <a:p>
          <a:endParaRPr lang="en-US"/>
        </a:p>
      </dgm:t>
    </dgm:pt>
    <dgm:pt modelId="{8FB1F50B-EDA4-4B0C-9B03-79D637FE7086}" type="sibTrans" cxnId="{4336BF30-3C3B-46FF-9763-7F37A7D4E352}">
      <dgm:prSet/>
      <dgm:spPr/>
      <dgm:t>
        <a:bodyPr/>
        <a:lstStyle/>
        <a:p>
          <a:endParaRPr lang="en-US"/>
        </a:p>
      </dgm:t>
    </dgm:pt>
    <dgm:pt modelId="{76C6749A-4834-4C49-A252-31E85EFFCCF2}">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HIGH-SCHOOL STUDENTS</a:t>
          </a:r>
        </a:p>
      </dgm:t>
    </dgm:pt>
    <dgm:pt modelId="{DF8C237D-0A40-4AC1-A012-89E1070650A1}" type="parTrans" cxnId="{4467C82D-182C-4CDC-806A-C49A25554BD4}">
      <dgm:prSet/>
      <dgm:spPr>
        <a:ln w="12700">
          <a:solidFill>
            <a:srgbClr val="FFC728"/>
          </a:solidFill>
        </a:ln>
      </dgm:spPr>
      <dgm:t>
        <a:bodyPr/>
        <a:lstStyle/>
        <a:p>
          <a:endParaRPr lang="en-US"/>
        </a:p>
      </dgm:t>
    </dgm:pt>
    <dgm:pt modelId="{CD42CC70-B580-4415-B24E-8E954493A72E}" type="sibTrans" cxnId="{4467C82D-182C-4CDC-806A-C49A25554BD4}">
      <dgm:prSet/>
      <dgm:spPr/>
      <dgm:t>
        <a:bodyPr/>
        <a:lstStyle/>
        <a:p>
          <a:endParaRPr lang="en-US"/>
        </a:p>
      </dgm:t>
    </dgm:pt>
    <dgm:pt modelId="{D1C1A00C-C885-4697-A9B6-B2F1343ADB9D}">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Digital Ad Buy</a:t>
          </a:r>
        </a:p>
      </dgm:t>
    </dgm:pt>
    <dgm:pt modelId="{19BD37B0-84DA-4783-8C5B-B7F29806B837}" type="parTrans" cxnId="{5B11701A-7E44-4867-85F4-B272C330B383}">
      <dgm:prSet/>
      <dgm:spPr/>
      <dgm:t>
        <a:bodyPr/>
        <a:lstStyle/>
        <a:p>
          <a:endParaRPr lang="en-US"/>
        </a:p>
      </dgm:t>
    </dgm:pt>
    <dgm:pt modelId="{563105A3-DC0E-46F6-B581-DCEAB7008473}" type="sibTrans" cxnId="{5B11701A-7E44-4867-85F4-B272C330B383}">
      <dgm:prSet/>
      <dgm:spPr/>
      <dgm:t>
        <a:bodyPr/>
        <a:lstStyle/>
        <a:p>
          <a:endParaRPr lang="en-US"/>
        </a:p>
      </dgm:t>
    </dgm:pt>
    <dgm:pt modelId="{000238C6-8869-40EA-A4D6-576921B718A0}">
      <dgm:prSet phldrT="[Text]" custT="1"/>
      <dgm:spPr/>
      <dgm:t>
        <a:bodyPr/>
        <a:lstStyle/>
        <a:p>
          <a:r>
            <a:rPr lang="en-US" sz="1600" dirty="0" err="1">
              <a:solidFill>
                <a:schemeClr val="bg2"/>
              </a:solidFill>
              <a:latin typeface="Calibri" panose="020F0502020204030204" pitchFamily="34" charset="0"/>
              <a:cs typeface="Calibri" panose="020F0502020204030204" pitchFamily="34" charset="0"/>
            </a:rPr>
            <a:t>SnapChat</a:t>
          </a:r>
          <a:endParaRPr lang="en-US" sz="1600" dirty="0">
            <a:solidFill>
              <a:schemeClr val="bg2"/>
            </a:solidFill>
            <a:latin typeface="Calibri" panose="020F0502020204030204" pitchFamily="34" charset="0"/>
            <a:cs typeface="Calibri" panose="020F0502020204030204" pitchFamily="34" charset="0"/>
          </a:endParaRPr>
        </a:p>
      </dgm:t>
    </dgm:pt>
    <dgm:pt modelId="{92EBBCD3-F249-41FF-BD5D-9DFE60557C15}" type="parTrans" cxnId="{2FBF67E1-A96F-456D-A5A3-32B55DA15460}">
      <dgm:prSet/>
      <dgm:spPr/>
      <dgm:t>
        <a:bodyPr/>
        <a:lstStyle/>
        <a:p>
          <a:endParaRPr lang="en-US"/>
        </a:p>
      </dgm:t>
    </dgm:pt>
    <dgm:pt modelId="{2500751D-DC77-4C5D-A981-ACDF0C06D939}" type="sibTrans" cxnId="{2FBF67E1-A96F-456D-A5A3-32B55DA15460}">
      <dgm:prSet/>
      <dgm:spPr/>
      <dgm:t>
        <a:bodyPr/>
        <a:lstStyle/>
        <a:p>
          <a:endParaRPr lang="en-US"/>
        </a:p>
      </dgm:t>
    </dgm:pt>
    <dgm:pt modelId="{5F24D34F-6EF9-498A-A99B-F64A6B269EEE}">
      <dgm:prSet phldrT="[Text]" custT="1"/>
      <dgm:spPr>
        <a:solidFill>
          <a:srgbClr val="FFC728"/>
        </a:solidFill>
        <a:ln>
          <a:noFill/>
        </a:ln>
      </dgm:spPr>
      <dgm:t>
        <a:bodyPr/>
        <a:lstStyle/>
        <a:p>
          <a:r>
            <a:rPr lang="en-US" sz="1600" b="1" dirty="0">
              <a:latin typeface="Calibri" panose="020F0502020204030204" pitchFamily="34" charset="0"/>
              <a:cs typeface="Calibri" panose="020F0502020204030204" pitchFamily="34" charset="0"/>
            </a:rPr>
            <a:t>MIDDLE-SCHOOL STUDENTS</a:t>
          </a:r>
        </a:p>
      </dgm:t>
    </dgm:pt>
    <dgm:pt modelId="{BDA0E089-4741-4E1C-A885-94C8A38E7B94}" type="parTrans" cxnId="{AE665EE2-DE45-4209-8374-11151A9692C3}">
      <dgm:prSet/>
      <dgm:spPr>
        <a:ln w="12700">
          <a:solidFill>
            <a:srgbClr val="FFC728"/>
          </a:solidFill>
        </a:ln>
      </dgm:spPr>
      <dgm:t>
        <a:bodyPr/>
        <a:lstStyle/>
        <a:p>
          <a:endParaRPr lang="en-US"/>
        </a:p>
      </dgm:t>
    </dgm:pt>
    <dgm:pt modelId="{CC601AB1-B635-41F2-8061-A5D29289CBF6}" type="sibTrans" cxnId="{AE665EE2-DE45-4209-8374-11151A9692C3}">
      <dgm:prSet/>
      <dgm:spPr/>
      <dgm:t>
        <a:bodyPr/>
        <a:lstStyle/>
        <a:p>
          <a:endParaRPr lang="en-US"/>
        </a:p>
      </dgm:t>
    </dgm:pt>
    <dgm:pt modelId="{EA14C070-A0F7-4B2C-BCC5-A0C1A8E83714}">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33CD10E9-3640-43A0-AE10-6794ECDD99A4}" type="parTrans" cxnId="{7BB2225B-3BB6-498C-8E55-E9E72BA2E177}">
      <dgm:prSet/>
      <dgm:spPr/>
      <dgm:t>
        <a:bodyPr/>
        <a:lstStyle/>
        <a:p>
          <a:endParaRPr lang="en-US"/>
        </a:p>
      </dgm:t>
    </dgm:pt>
    <dgm:pt modelId="{BD4F0099-7678-4363-8FCD-A2590498C50B}" type="sibTrans" cxnId="{7BB2225B-3BB6-498C-8E55-E9E72BA2E177}">
      <dgm:prSet/>
      <dgm:spPr/>
      <dgm:t>
        <a:bodyPr/>
        <a:lstStyle/>
        <a:p>
          <a:endParaRPr lang="en-US"/>
        </a:p>
      </dgm:t>
    </dgm:pt>
    <dgm:pt modelId="{292D3097-7B68-4194-A27F-AB4B1E73643A}">
      <dgm:prSet phldrT="[Text]" custT="1"/>
      <dgm:spPr/>
      <dgm:t>
        <a:bodyPr/>
        <a:lstStyle/>
        <a:p>
          <a:r>
            <a:rPr lang="en-US" sz="1600" dirty="0" err="1">
              <a:solidFill>
                <a:schemeClr val="bg2"/>
              </a:solidFill>
              <a:latin typeface="Calibri" panose="020F0502020204030204" pitchFamily="34" charset="0"/>
              <a:cs typeface="Calibri" panose="020F0502020204030204" pitchFamily="34" charset="0"/>
            </a:rPr>
            <a:t>SnapChat</a:t>
          </a:r>
          <a:endParaRPr lang="en-US" sz="1600" dirty="0">
            <a:solidFill>
              <a:schemeClr val="bg2"/>
            </a:solidFill>
            <a:latin typeface="Calibri" panose="020F0502020204030204" pitchFamily="34" charset="0"/>
            <a:cs typeface="Calibri" panose="020F0502020204030204" pitchFamily="34" charset="0"/>
          </a:endParaRPr>
        </a:p>
      </dgm:t>
    </dgm:pt>
    <dgm:pt modelId="{6A3077F3-1A4C-4B9D-8DF8-B6F13FC1D790}" type="parTrans" cxnId="{5D7FDA48-E1FB-4855-9DDC-D703236149B4}">
      <dgm:prSet/>
      <dgm:spPr/>
      <dgm:t>
        <a:bodyPr/>
        <a:lstStyle/>
        <a:p>
          <a:endParaRPr lang="en-US"/>
        </a:p>
      </dgm:t>
    </dgm:pt>
    <dgm:pt modelId="{CF89CC9C-AC8E-4D07-85D8-D75618F3AE51}" type="sibTrans" cxnId="{5D7FDA48-E1FB-4855-9DDC-D703236149B4}">
      <dgm:prSet/>
      <dgm:spPr/>
      <dgm:t>
        <a:bodyPr/>
        <a:lstStyle/>
        <a:p>
          <a:endParaRPr lang="en-US"/>
        </a:p>
      </dgm:t>
    </dgm:pt>
    <dgm:pt modelId="{56478E96-BAD0-464B-A667-CD5904E4F375}">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PR Campaign</a:t>
          </a:r>
        </a:p>
      </dgm:t>
    </dgm:pt>
    <dgm:pt modelId="{0D83627C-ED72-4AE1-9EE9-2436DC17BCA4}" type="parTrans" cxnId="{65601F59-72C2-45A2-9AE2-4E2CE2C0ED0B}">
      <dgm:prSet/>
      <dgm:spPr/>
      <dgm:t>
        <a:bodyPr/>
        <a:lstStyle/>
        <a:p>
          <a:endParaRPr lang="en-US"/>
        </a:p>
      </dgm:t>
    </dgm:pt>
    <dgm:pt modelId="{5124121C-8E75-44B2-B480-3BB32E1FFF33}" type="sibTrans" cxnId="{65601F59-72C2-45A2-9AE2-4E2CE2C0ED0B}">
      <dgm:prSet/>
      <dgm:spPr/>
      <dgm:t>
        <a:bodyPr/>
        <a:lstStyle/>
        <a:p>
          <a:endParaRPr lang="en-US"/>
        </a:p>
      </dgm:t>
    </dgm:pt>
    <dgm:pt modelId="{FA196AB7-5ACC-4A55-9DB9-B9D065D90217}">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Partnership Campaign</a:t>
          </a:r>
        </a:p>
      </dgm:t>
    </dgm:pt>
    <dgm:pt modelId="{F5ECF17B-3737-4A90-B1F8-213F80F1CDA2}" type="parTrans" cxnId="{8405EC58-ED03-4495-93B2-7964EEC33090}">
      <dgm:prSet/>
      <dgm:spPr/>
      <dgm:t>
        <a:bodyPr/>
        <a:lstStyle/>
        <a:p>
          <a:endParaRPr lang="en-US"/>
        </a:p>
      </dgm:t>
    </dgm:pt>
    <dgm:pt modelId="{5952185D-CBA4-482F-817E-AFB9E92FB173}" type="sibTrans" cxnId="{8405EC58-ED03-4495-93B2-7964EEC33090}">
      <dgm:prSet/>
      <dgm:spPr/>
      <dgm:t>
        <a:bodyPr/>
        <a:lstStyle/>
        <a:p>
          <a:endParaRPr lang="en-US"/>
        </a:p>
      </dgm:t>
    </dgm:pt>
    <dgm:pt modelId="{26E34674-05AC-400B-988A-2D7C69379C1A}">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9592FE0C-CC06-4156-8926-9944229939BB}" type="parTrans" cxnId="{882CCB97-1DEF-4F5A-BCE4-98057B3AF73E}">
      <dgm:prSet/>
      <dgm:spPr/>
      <dgm:t>
        <a:bodyPr/>
        <a:lstStyle/>
        <a:p>
          <a:endParaRPr lang="en-US"/>
        </a:p>
      </dgm:t>
    </dgm:pt>
    <dgm:pt modelId="{A702F209-2F26-44CD-B992-210A60DE73B2}" type="sibTrans" cxnId="{882CCB97-1DEF-4F5A-BCE4-98057B3AF73E}">
      <dgm:prSet/>
      <dgm:spPr/>
      <dgm:t>
        <a:bodyPr/>
        <a:lstStyle/>
        <a:p>
          <a:endParaRPr lang="en-US"/>
        </a:p>
      </dgm:t>
    </dgm:pt>
    <dgm:pt modelId="{9AC3FDD0-74F1-4D38-8121-D0BDF965B161}">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Social Ad Buy</a:t>
          </a:r>
        </a:p>
      </dgm:t>
    </dgm:pt>
    <dgm:pt modelId="{CED39E5B-1CE4-4D43-BAA1-D45A6EE1BD18}" type="parTrans" cxnId="{5F276D20-2714-4B89-B971-F11B468EA865}">
      <dgm:prSet/>
      <dgm:spPr/>
      <dgm:t>
        <a:bodyPr/>
        <a:lstStyle/>
        <a:p>
          <a:endParaRPr lang="en-US"/>
        </a:p>
      </dgm:t>
    </dgm:pt>
    <dgm:pt modelId="{3C54ED3A-3A73-43F3-9490-B4370BC1178E}" type="sibTrans" cxnId="{5F276D20-2714-4B89-B971-F11B468EA865}">
      <dgm:prSet/>
      <dgm:spPr/>
      <dgm:t>
        <a:bodyPr/>
        <a:lstStyle/>
        <a:p>
          <a:endParaRPr lang="en-US"/>
        </a:p>
      </dgm:t>
    </dgm:pt>
    <dgm:pt modelId="{C0170F99-283B-4B81-84CE-F90C39BBA022}">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YouTube</a:t>
          </a:r>
        </a:p>
      </dgm:t>
    </dgm:pt>
    <dgm:pt modelId="{C9238609-2526-4F8B-8105-07C7FFC6D2DD}" type="parTrans" cxnId="{C483AFCA-3F53-49C2-A8C0-797CBCD923CC}">
      <dgm:prSet/>
      <dgm:spPr/>
      <dgm:t>
        <a:bodyPr/>
        <a:lstStyle/>
        <a:p>
          <a:endParaRPr lang="en-US"/>
        </a:p>
      </dgm:t>
    </dgm:pt>
    <dgm:pt modelId="{0C6DF498-DF01-4982-ACF2-B058BA40C5E2}" type="sibTrans" cxnId="{C483AFCA-3F53-49C2-A8C0-797CBCD923CC}">
      <dgm:prSet/>
      <dgm:spPr/>
      <dgm:t>
        <a:bodyPr/>
        <a:lstStyle/>
        <a:p>
          <a:endParaRPr lang="en-US"/>
        </a:p>
      </dgm:t>
    </dgm:pt>
    <dgm:pt modelId="{9963BF15-B4BD-4BA3-8889-06465F13F73A}">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School Partnerships</a:t>
          </a:r>
        </a:p>
      </dgm:t>
    </dgm:pt>
    <dgm:pt modelId="{27B2EE5B-6C81-4FDA-A265-FEB6A25B83C3}" type="parTrans" cxnId="{385E7DEB-2EBE-4D85-9EB8-3EE20C360B4F}">
      <dgm:prSet/>
      <dgm:spPr/>
      <dgm:t>
        <a:bodyPr/>
        <a:lstStyle/>
        <a:p>
          <a:endParaRPr lang="en-US"/>
        </a:p>
      </dgm:t>
    </dgm:pt>
    <dgm:pt modelId="{6BCB3515-DB44-4C04-AF98-4E230A8D3D1D}" type="sibTrans" cxnId="{385E7DEB-2EBE-4D85-9EB8-3EE20C360B4F}">
      <dgm:prSet/>
      <dgm:spPr/>
      <dgm:t>
        <a:bodyPr/>
        <a:lstStyle/>
        <a:p>
          <a:endParaRPr lang="en-US"/>
        </a:p>
      </dgm:t>
    </dgm:pt>
    <dgm:pt modelId="{3E492FDF-B6B5-40AA-9ECF-B7C1FCB3B9B3}">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Handouts</a:t>
          </a:r>
        </a:p>
      </dgm:t>
    </dgm:pt>
    <dgm:pt modelId="{CA3CAFF1-92A4-4488-B3A1-AB30AC58BC3B}" type="parTrans" cxnId="{0F03BC68-8F7D-48F6-9D51-AB23976C54D7}">
      <dgm:prSet/>
      <dgm:spPr/>
      <dgm:t>
        <a:bodyPr/>
        <a:lstStyle/>
        <a:p>
          <a:endParaRPr lang="en-US"/>
        </a:p>
      </dgm:t>
    </dgm:pt>
    <dgm:pt modelId="{D9CD5E8A-0689-4AD9-8458-AF56920422C7}" type="sibTrans" cxnId="{0F03BC68-8F7D-48F6-9D51-AB23976C54D7}">
      <dgm:prSet/>
      <dgm:spPr/>
      <dgm:t>
        <a:bodyPr/>
        <a:lstStyle/>
        <a:p>
          <a:endParaRPr lang="en-US"/>
        </a:p>
      </dgm:t>
    </dgm:pt>
    <dgm:pt modelId="{2ACB60A6-0B9C-4A60-8F26-737FC2C8447D}">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Community Partners</a:t>
          </a:r>
        </a:p>
      </dgm:t>
    </dgm:pt>
    <dgm:pt modelId="{0E219297-FB5E-46BD-AE45-F764967981C1}" type="parTrans" cxnId="{85249F85-748A-418C-A8DD-2882B55B60B3}">
      <dgm:prSet/>
      <dgm:spPr/>
      <dgm:t>
        <a:bodyPr/>
        <a:lstStyle/>
        <a:p>
          <a:endParaRPr lang="en-US"/>
        </a:p>
      </dgm:t>
    </dgm:pt>
    <dgm:pt modelId="{679A8D61-5F06-461A-8952-8D11FB3A28FB}" type="sibTrans" cxnId="{85249F85-748A-418C-A8DD-2882B55B60B3}">
      <dgm:prSet/>
      <dgm:spPr/>
      <dgm:t>
        <a:bodyPr/>
        <a:lstStyle/>
        <a:p>
          <a:endParaRPr lang="en-US"/>
        </a:p>
      </dgm:t>
    </dgm:pt>
    <dgm:pt modelId="{717952C1-464A-4387-A4C8-E99DAA6CB1DE}">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YouTube</a:t>
          </a:r>
        </a:p>
      </dgm:t>
    </dgm:pt>
    <dgm:pt modelId="{D1E5E9D4-8695-44F4-9306-63618E7E47AD}" type="parTrans" cxnId="{1BC88552-F39B-46F5-AA9A-52926D4C438F}">
      <dgm:prSet/>
      <dgm:spPr/>
      <dgm:t>
        <a:bodyPr/>
        <a:lstStyle/>
        <a:p>
          <a:endParaRPr lang="en-US"/>
        </a:p>
      </dgm:t>
    </dgm:pt>
    <dgm:pt modelId="{A5E0CB95-DE5A-4337-BB57-FA337E7F8956}" type="sibTrans" cxnId="{1BC88552-F39B-46F5-AA9A-52926D4C438F}">
      <dgm:prSet/>
      <dgm:spPr/>
      <dgm:t>
        <a:bodyPr/>
        <a:lstStyle/>
        <a:p>
          <a:endParaRPr lang="en-US"/>
        </a:p>
      </dgm:t>
    </dgm:pt>
    <dgm:pt modelId="{039FA04B-DA9E-4B02-9CFB-C20A09FD2B0C}">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School Partnerships</a:t>
          </a:r>
        </a:p>
      </dgm:t>
    </dgm:pt>
    <dgm:pt modelId="{77E7FC3D-4C9E-4444-8923-540D9D722F81}" type="parTrans" cxnId="{6FF3D578-0D39-4FBE-BA23-D28D15D163FC}">
      <dgm:prSet/>
      <dgm:spPr/>
      <dgm:t>
        <a:bodyPr/>
        <a:lstStyle/>
        <a:p>
          <a:endParaRPr lang="en-US"/>
        </a:p>
      </dgm:t>
    </dgm:pt>
    <dgm:pt modelId="{7C58AB89-B72C-48B0-8B3D-078D112156F9}" type="sibTrans" cxnId="{6FF3D578-0D39-4FBE-BA23-D28D15D163FC}">
      <dgm:prSet/>
      <dgm:spPr/>
      <dgm:t>
        <a:bodyPr/>
        <a:lstStyle/>
        <a:p>
          <a:endParaRPr lang="en-US"/>
        </a:p>
      </dgm:t>
    </dgm:pt>
    <dgm:pt modelId="{D23A3557-2328-4A51-9EFC-753544105E51}">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Community Partners</a:t>
          </a:r>
        </a:p>
      </dgm:t>
    </dgm:pt>
    <dgm:pt modelId="{D5C7D9B2-3FE3-47AF-A8B4-F84CF64BC677}" type="parTrans" cxnId="{391CFD1D-B17C-4B98-9F28-9F64145B4824}">
      <dgm:prSet/>
      <dgm:spPr/>
      <dgm:t>
        <a:bodyPr/>
        <a:lstStyle/>
        <a:p>
          <a:endParaRPr lang="en-US"/>
        </a:p>
      </dgm:t>
    </dgm:pt>
    <dgm:pt modelId="{BBAC3E0C-EDFC-4C57-BB7C-70BB8A5122E4}" type="sibTrans" cxnId="{391CFD1D-B17C-4B98-9F28-9F64145B4824}">
      <dgm:prSet/>
      <dgm:spPr/>
      <dgm:t>
        <a:bodyPr/>
        <a:lstStyle/>
        <a:p>
          <a:endParaRPr lang="en-US"/>
        </a:p>
      </dgm:t>
    </dgm:pt>
    <dgm:pt modelId="{5CD9ECE0-B50C-4B20-B556-719EE2703FFE}">
      <dgm:prSet phldrT="[Text]" custT="1"/>
      <dgm:spPr/>
      <dgm:t>
        <a:bodyPr/>
        <a:lstStyle/>
        <a:p>
          <a:r>
            <a:rPr lang="en-US" sz="1600" dirty="0">
              <a:solidFill>
                <a:schemeClr val="bg2">
                  <a:alpha val="40000"/>
                </a:schemeClr>
              </a:solidFill>
              <a:latin typeface="Calibri" panose="020F0502020204030204" pitchFamily="34" charset="0"/>
              <a:cs typeface="Calibri" panose="020F0502020204030204" pitchFamily="34" charset="0"/>
            </a:rPr>
            <a:t>Handouts</a:t>
          </a:r>
        </a:p>
      </dgm:t>
    </dgm:pt>
    <dgm:pt modelId="{653A64DC-141C-4DF3-97FC-9B1512055B89}" type="parTrans" cxnId="{7400628A-CF56-4A68-8C00-3F7A9DD1B0E8}">
      <dgm:prSet/>
      <dgm:spPr/>
      <dgm:t>
        <a:bodyPr/>
        <a:lstStyle/>
        <a:p>
          <a:endParaRPr lang="en-US"/>
        </a:p>
      </dgm:t>
    </dgm:pt>
    <dgm:pt modelId="{A75DFB73-8CE5-404E-B1FC-3D3C4DCE3B11}" type="sibTrans" cxnId="{7400628A-CF56-4A68-8C00-3F7A9DD1B0E8}">
      <dgm:prSet/>
      <dgm:spPr/>
      <dgm:t>
        <a:bodyPr/>
        <a:lstStyle/>
        <a:p>
          <a:endParaRPr lang="en-US"/>
        </a:p>
      </dgm:t>
    </dgm:pt>
    <dgm:pt modelId="{5FA969A5-3514-4BCC-B2B7-968EC7B2E361}">
      <dgm:prSet phldrT="[Text]" custT="1"/>
      <dgm:spPr/>
      <dgm:t>
        <a:bodyPr/>
        <a:lstStyle/>
        <a:p>
          <a:r>
            <a:rPr lang="en-US" sz="1600" dirty="0">
              <a:solidFill>
                <a:schemeClr val="bg2"/>
              </a:solidFill>
              <a:latin typeface="Calibri" panose="020F0502020204030204" pitchFamily="34" charset="0"/>
              <a:cs typeface="Calibri" panose="020F0502020204030204" pitchFamily="34" charset="0"/>
            </a:rPr>
            <a:t>Digital Ad Buy</a:t>
          </a:r>
        </a:p>
      </dgm:t>
    </dgm:pt>
    <dgm:pt modelId="{B65F5F82-8EB0-4070-8C72-AD8AE0DA9036}" type="parTrans" cxnId="{16806DED-DBEC-4A5C-A4C0-6CA960B9C48A}">
      <dgm:prSet/>
      <dgm:spPr/>
      <dgm:t>
        <a:bodyPr/>
        <a:lstStyle/>
        <a:p>
          <a:endParaRPr lang="en-US"/>
        </a:p>
      </dgm:t>
    </dgm:pt>
    <dgm:pt modelId="{B3DC69D5-9802-40FF-98B2-5BCA0EADAF21}" type="sibTrans" cxnId="{16806DED-DBEC-4A5C-A4C0-6CA960B9C48A}">
      <dgm:prSet/>
      <dgm:spPr/>
      <dgm:t>
        <a:bodyPr/>
        <a:lstStyle/>
        <a:p>
          <a:endParaRPr lang="en-US"/>
        </a:p>
      </dgm:t>
    </dgm:pt>
    <dgm:pt modelId="{EA0EE1B7-05C2-445A-A0BC-650DF3D2D631}" type="pres">
      <dgm:prSet presAssocID="{46C0D070-4B6C-4CE3-87E9-3787B3A58FC8}" presName="composite" presStyleCnt="0">
        <dgm:presLayoutVars>
          <dgm:chMax val="5"/>
          <dgm:dir/>
          <dgm:animLvl val="ctr"/>
          <dgm:resizeHandles val="exact"/>
        </dgm:presLayoutVars>
      </dgm:prSet>
      <dgm:spPr/>
      <dgm:t>
        <a:bodyPr/>
        <a:lstStyle/>
        <a:p>
          <a:endParaRPr lang="en-US"/>
        </a:p>
      </dgm:t>
    </dgm:pt>
    <dgm:pt modelId="{39998639-A1F9-4BF0-9AC6-136963799FE3}" type="pres">
      <dgm:prSet presAssocID="{46C0D070-4B6C-4CE3-87E9-3787B3A58FC8}" presName="cycle" presStyleCnt="0"/>
      <dgm:spPr/>
    </dgm:pt>
    <dgm:pt modelId="{DE4F7777-0309-4933-BEF6-DDD7AC06873F}" type="pres">
      <dgm:prSet presAssocID="{46C0D070-4B6C-4CE3-87E9-3787B3A58FC8}" presName="centerShape" presStyleCnt="0"/>
      <dgm:spPr/>
    </dgm:pt>
    <dgm:pt modelId="{33BAF903-0002-47C2-8C74-B60F3FADC827}" type="pres">
      <dgm:prSet presAssocID="{46C0D070-4B6C-4CE3-87E9-3787B3A58FC8}" presName="connSite" presStyleLbl="node1" presStyleIdx="0" presStyleCnt="4"/>
      <dgm:spPr/>
    </dgm:pt>
    <dgm:pt modelId="{C0229009-0B68-4973-AD4E-0F78B7BBC3A3}" type="pres">
      <dgm:prSet presAssocID="{46C0D070-4B6C-4CE3-87E9-3787B3A58FC8}" presName="visible" presStyleLbl="node1" presStyleIdx="0" presStyleCnt="4"/>
      <dgm:spPr>
        <a:solidFill>
          <a:schemeClr val="bg1"/>
        </a:solidFill>
      </dgm:spPr>
    </dgm:pt>
    <dgm:pt modelId="{0E8CA809-8FDE-4F3D-95A3-01AA8C4B4EBB}" type="pres">
      <dgm:prSet presAssocID="{4EBC7616-4C61-42C5-A4DE-6289718A9E01}" presName="Name25" presStyleLbl="parChTrans1D1" presStyleIdx="0" presStyleCnt="3"/>
      <dgm:spPr/>
      <dgm:t>
        <a:bodyPr/>
        <a:lstStyle/>
        <a:p>
          <a:endParaRPr lang="en-US"/>
        </a:p>
      </dgm:t>
    </dgm:pt>
    <dgm:pt modelId="{4D7865CB-96A3-4C8D-BB89-9D3F19B043F0}" type="pres">
      <dgm:prSet presAssocID="{A828A424-64F7-4B9C-81CC-57767D6E6B2F}" presName="node" presStyleCnt="0"/>
      <dgm:spPr/>
    </dgm:pt>
    <dgm:pt modelId="{2A18F742-A1AE-4B10-BE21-45463BAA21E1}" type="pres">
      <dgm:prSet presAssocID="{A828A424-64F7-4B9C-81CC-57767D6E6B2F}" presName="parentNode" presStyleLbl="node1" presStyleIdx="1" presStyleCnt="4">
        <dgm:presLayoutVars>
          <dgm:chMax val="1"/>
          <dgm:bulletEnabled val="1"/>
        </dgm:presLayoutVars>
      </dgm:prSet>
      <dgm:spPr/>
      <dgm:t>
        <a:bodyPr/>
        <a:lstStyle/>
        <a:p>
          <a:endParaRPr lang="en-US"/>
        </a:p>
      </dgm:t>
    </dgm:pt>
    <dgm:pt modelId="{BA90179C-657F-4F04-AC33-4E04DBEB0A05}" type="pres">
      <dgm:prSet presAssocID="{A828A424-64F7-4B9C-81CC-57767D6E6B2F}" presName="childNode" presStyleLbl="revTx" presStyleIdx="0" presStyleCnt="3">
        <dgm:presLayoutVars>
          <dgm:bulletEnabled val="1"/>
        </dgm:presLayoutVars>
      </dgm:prSet>
      <dgm:spPr/>
      <dgm:t>
        <a:bodyPr/>
        <a:lstStyle/>
        <a:p>
          <a:endParaRPr lang="en-US"/>
        </a:p>
      </dgm:t>
    </dgm:pt>
    <dgm:pt modelId="{B7300DA8-ECF8-4A56-92D1-DCD7345D66BB}" type="pres">
      <dgm:prSet presAssocID="{DF8C237D-0A40-4AC1-A012-89E1070650A1}" presName="Name25" presStyleLbl="parChTrans1D1" presStyleIdx="1" presStyleCnt="3"/>
      <dgm:spPr/>
      <dgm:t>
        <a:bodyPr/>
        <a:lstStyle/>
        <a:p>
          <a:endParaRPr lang="en-US"/>
        </a:p>
      </dgm:t>
    </dgm:pt>
    <dgm:pt modelId="{5DFEB8F7-8E38-446C-8E27-E2BF46BDD8FC}" type="pres">
      <dgm:prSet presAssocID="{76C6749A-4834-4C49-A252-31E85EFFCCF2}" presName="node" presStyleCnt="0"/>
      <dgm:spPr/>
    </dgm:pt>
    <dgm:pt modelId="{D76E8F66-9FE6-40FB-93E1-99A48D427C56}" type="pres">
      <dgm:prSet presAssocID="{76C6749A-4834-4C49-A252-31E85EFFCCF2}" presName="parentNode" presStyleLbl="node1" presStyleIdx="2" presStyleCnt="4" custLinFactNeighborX="62928">
        <dgm:presLayoutVars>
          <dgm:chMax val="1"/>
          <dgm:bulletEnabled val="1"/>
        </dgm:presLayoutVars>
      </dgm:prSet>
      <dgm:spPr/>
      <dgm:t>
        <a:bodyPr/>
        <a:lstStyle/>
        <a:p>
          <a:endParaRPr lang="en-US"/>
        </a:p>
      </dgm:t>
    </dgm:pt>
    <dgm:pt modelId="{926784BC-23FE-4F0C-ADF7-E5D395BA1A57}" type="pres">
      <dgm:prSet presAssocID="{76C6749A-4834-4C49-A252-31E85EFFCCF2}" presName="childNode" presStyleLbl="revTx" presStyleIdx="1" presStyleCnt="3">
        <dgm:presLayoutVars>
          <dgm:bulletEnabled val="1"/>
        </dgm:presLayoutVars>
      </dgm:prSet>
      <dgm:spPr/>
      <dgm:t>
        <a:bodyPr/>
        <a:lstStyle/>
        <a:p>
          <a:endParaRPr lang="en-US"/>
        </a:p>
      </dgm:t>
    </dgm:pt>
    <dgm:pt modelId="{C2955498-61F9-4F6B-8F72-A88BE9ECEB2E}" type="pres">
      <dgm:prSet presAssocID="{BDA0E089-4741-4E1C-A885-94C8A38E7B94}" presName="Name25" presStyleLbl="parChTrans1D1" presStyleIdx="2" presStyleCnt="3"/>
      <dgm:spPr/>
      <dgm:t>
        <a:bodyPr/>
        <a:lstStyle/>
        <a:p>
          <a:endParaRPr lang="en-US"/>
        </a:p>
      </dgm:t>
    </dgm:pt>
    <dgm:pt modelId="{CE892A7B-FA5D-4434-8B58-C0165FFDBEDD}" type="pres">
      <dgm:prSet presAssocID="{5F24D34F-6EF9-498A-A99B-F64A6B269EEE}" presName="node" presStyleCnt="0"/>
      <dgm:spPr/>
    </dgm:pt>
    <dgm:pt modelId="{7AA60329-5045-4676-B55A-A3249123DC17}" type="pres">
      <dgm:prSet presAssocID="{5F24D34F-6EF9-498A-A99B-F64A6B269EEE}" presName="parentNode" presStyleLbl="node1" presStyleIdx="3" presStyleCnt="4">
        <dgm:presLayoutVars>
          <dgm:chMax val="1"/>
          <dgm:bulletEnabled val="1"/>
        </dgm:presLayoutVars>
      </dgm:prSet>
      <dgm:spPr/>
      <dgm:t>
        <a:bodyPr/>
        <a:lstStyle/>
        <a:p>
          <a:endParaRPr lang="en-US"/>
        </a:p>
      </dgm:t>
    </dgm:pt>
    <dgm:pt modelId="{78F3BF2E-6C9F-45FA-84DB-A41107B1BFFD}" type="pres">
      <dgm:prSet presAssocID="{5F24D34F-6EF9-498A-A99B-F64A6B269EEE}" presName="childNode" presStyleLbl="revTx" presStyleIdx="2" presStyleCnt="3">
        <dgm:presLayoutVars>
          <dgm:bulletEnabled val="1"/>
        </dgm:presLayoutVars>
      </dgm:prSet>
      <dgm:spPr/>
      <dgm:t>
        <a:bodyPr/>
        <a:lstStyle/>
        <a:p>
          <a:endParaRPr lang="en-US"/>
        </a:p>
      </dgm:t>
    </dgm:pt>
  </dgm:ptLst>
  <dgm:cxnLst>
    <dgm:cxn modelId="{2FBF67E1-A96F-456D-A5A3-32B55DA15460}" srcId="{76C6749A-4834-4C49-A252-31E85EFFCCF2}" destId="{000238C6-8869-40EA-A4D6-576921B718A0}" srcOrd="2" destOrd="0" parTransId="{92EBBCD3-F249-41FF-BD5D-9DFE60557C15}" sibTransId="{2500751D-DC77-4C5D-A981-ACDF0C06D939}"/>
    <dgm:cxn modelId="{7F79C91F-16D5-40B1-BEB2-DEC126987DA8}" type="presOf" srcId="{D23A3557-2328-4A51-9EFC-753544105E51}" destId="{78F3BF2E-6C9F-45FA-84DB-A41107B1BFFD}" srcOrd="0" destOrd="5" presId="urn:microsoft.com/office/officeart/2005/8/layout/radial2"/>
    <dgm:cxn modelId="{882CCB97-1DEF-4F5A-BCE4-98057B3AF73E}" srcId="{76C6749A-4834-4C49-A252-31E85EFFCCF2}" destId="{26E34674-05AC-400B-988A-2D7C69379C1A}" srcOrd="1" destOrd="0" parTransId="{9592FE0C-CC06-4156-8926-9944229939BB}" sibTransId="{A702F209-2F26-44CD-B992-210A60DE73B2}"/>
    <dgm:cxn modelId="{B6427A77-1712-4092-AE20-7643022A3874}" type="presOf" srcId="{A828A424-64F7-4B9C-81CC-57767D6E6B2F}" destId="{2A18F742-A1AE-4B10-BE21-45463BAA21E1}" srcOrd="0" destOrd="0" presId="urn:microsoft.com/office/officeart/2005/8/layout/radial2"/>
    <dgm:cxn modelId="{7400628A-CF56-4A68-8C00-3F7A9DD1B0E8}" srcId="{5F24D34F-6EF9-498A-A99B-F64A6B269EEE}" destId="{5CD9ECE0-B50C-4B20-B556-719EE2703FFE}" srcOrd="4" destOrd="0" parTransId="{653A64DC-141C-4DF3-97FC-9B1512055B89}" sibTransId="{A75DFB73-8CE5-404E-B1FC-3D3C4DCE3B11}"/>
    <dgm:cxn modelId="{EECE1016-6539-4E20-8CA1-082C6355162A}" type="presOf" srcId="{56478E96-BAD0-464B-A667-CD5904E4F375}" destId="{BA90179C-657F-4F04-AC33-4E04DBEB0A05}" srcOrd="0" destOrd="4" presId="urn:microsoft.com/office/officeart/2005/8/layout/radial2"/>
    <dgm:cxn modelId="{080EFA72-E52D-4149-A333-7FB001DABC39}" type="presOf" srcId="{D1C1A00C-C885-4697-A9B6-B2F1343ADB9D}" destId="{926784BC-23FE-4F0C-ADF7-E5D395BA1A57}" srcOrd="0" destOrd="0" presId="urn:microsoft.com/office/officeart/2005/8/layout/radial2"/>
    <dgm:cxn modelId="{4B795631-EA64-4B25-B22E-55C8AD9E192D}" type="presOf" srcId="{EA14C070-A0F7-4B2C-BCC5-A0C1A8E83714}" destId="{78F3BF2E-6C9F-45FA-84DB-A41107B1BFFD}" srcOrd="0" destOrd="0" presId="urn:microsoft.com/office/officeart/2005/8/layout/radial2"/>
    <dgm:cxn modelId="{1DFF2D69-39C7-4C96-9039-8493C92B8240}" type="presOf" srcId="{717952C1-464A-4387-A4C8-E99DAA6CB1DE}" destId="{78F3BF2E-6C9F-45FA-84DB-A41107B1BFFD}" srcOrd="0" destOrd="2" presId="urn:microsoft.com/office/officeart/2005/8/layout/radial2"/>
    <dgm:cxn modelId="{1BC88552-F39B-46F5-AA9A-52926D4C438F}" srcId="{5F24D34F-6EF9-498A-A99B-F64A6B269EEE}" destId="{717952C1-464A-4387-A4C8-E99DAA6CB1DE}" srcOrd="2" destOrd="0" parTransId="{D1E5E9D4-8695-44F4-9306-63618E7E47AD}" sibTransId="{A5E0CB95-DE5A-4337-BB57-FA337E7F8956}"/>
    <dgm:cxn modelId="{8405EC58-ED03-4495-93B2-7964EEC33090}" srcId="{A828A424-64F7-4B9C-81CC-57767D6E6B2F}" destId="{FA196AB7-5ACC-4A55-9DB9-B9D065D90217}" srcOrd="5" destOrd="0" parTransId="{F5ECF17B-3737-4A90-B1F8-213F80F1CDA2}" sibTransId="{5952185D-CBA4-482F-817E-AFB9E92FB173}"/>
    <dgm:cxn modelId="{5B11701A-7E44-4867-85F4-B272C330B383}" srcId="{76C6749A-4834-4C49-A252-31E85EFFCCF2}" destId="{D1C1A00C-C885-4697-A9B6-B2F1343ADB9D}" srcOrd="0" destOrd="0" parTransId="{19BD37B0-84DA-4783-8C5B-B7F29806B837}" sibTransId="{563105A3-DC0E-46F6-B581-DCEAB7008473}"/>
    <dgm:cxn modelId="{77CF1A6F-E95B-4399-9065-D2D61E807749}" type="presOf" srcId="{5FA969A5-3514-4BCC-B2B7-968EC7B2E361}" destId="{BA90179C-657F-4F04-AC33-4E04DBEB0A05}" srcOrd="0" destOrd="1" presId="urn:microsoft.com/office/officeart/2005/8/layout/radial2"/>
    <dgm:cxn modelId="{975F1C48-6F4B-4EDE-AD0C-8672B23362B0}" type="presOf" srcId="{9AC3FDD0-74F1-4D38-8121-D0BDF965B161}" destId="{BA90179C-657F-4F04-AC33-4E04DBEB0A05}" srcOrd="0" destOrd="2" presId="urn:microsoft.com/office/officeart/2005/8/layout/radial2"/>
    <dgm:cxn modelId="{B558CFF1-E3A6-4463-AD13-AE4F6FFB51C0}" type="presOf" srcId="{46C0D070-4B6C-4CE3-87E9-3787B3A58FC8}" destId="{EA0EE1B7-05C2-445A-A0BC-650DF3D2D631}" srcOrd="0" destOrd="0" presId="urn:microsoft.com/office/officeart/2005/8/layout/radial2"/>
    <dgm:cxn modelId="{85249F85-748A-418C-A8DD-2882B55B60B3}" srcId="{76C6749A-4834-4C49-A252-31E85EFFCCF2}" destId="{2ACB60A6-0B9C-4A60-8F26-737FC2C8447D}" srcOrd="6" destOrd="0" parTransId="{0E219297-FB5E-46BD-AE45-F764967981C1}" sibTransId="{679A8D61-5F06-461A-8952-8D11FB3A28FB}"/>
    <dgm:cxn modelId="{ECB9AFC5-0384-4977-B8B7-BB2D95B5A16A}" type="presOf" srcId="{BDA0E089-4741-4E1C-A885-94C8A38E7B94}" destId="{C2955498-61F9-4F6B-8F72-A88BE9ECEB2E}" srcOrd="0" destOrd="0" presId="urn:microsoft.com/office/officeart/2005/8/layout/radial2"/>
    <dgm:cxn modelId="{4336BF30-3C3B-46FF-9763-7F37A7D4E352}" srcId="{A828A424-64F7-4B9C-81CC-57767D6E6B2F}" destId="{8CD30126-91B0-4943-91CF-4DF23D8A72CE}" srcOrd="3" destOrd="0" parTransId="{F609BC61-29FF-43BC-9194-46C0AD7DF1B7}" sibTransId="{8FB1F50B-EDA4-4B0C-9B03-79D637FE7086}"/>
    <dgm:cxn modelId="{5D7FDA48-E1FB-4855-9DDC-D703236149B4}" srcId="{5F24D34F-6EF9-498A-A99B-F64A6B269EEE}" destId="{292D3097-7B68-4194-A27F-AB4B1E73643A}" srcOrd="1" destOrd="0" parTransId="{6A3077F3-1A4C-4B9D-8DF8-B6F13FC1D790}" sibTransId="{CF89CC9C-AC8E-4D07-85D8-D75618F3AE51}"/>
    <dgm:cxn modelId="{391CFD1D-B17C-4B98-9F28-9F64145B4824}" srcId="{5F24D34F-6EF9-498A-A99B-F64A6B269EEE}" destId="{D23A3557-2328-4A51-9EFC-753544105E51}" srcOrd="5" destOrd="0" parTransId="{D5C7D9B2-3FE3-47AF-A8B4-F84CF64BC677}" sibTransId="{BBAC3E0C-EDFC-4C57-BB7C-70BB8A5122E4}"/>
    <dgm:cxn modelId="{1373AA4B-E763-46FF-91FA-69D7C08F68AF}" type="presOf" srcId="{7A95F82C-82D5-47F3-BE13-BF8E5584CB96}" destId="{BA90179C-657F-4F04-AC33-4E04DBEB0A05}" srcOrd="0" destOrd="0" presId="urn:microsoft.com/office/officeart/2005/8/layout/radial2"/>
    <dgm:cxn modelId="{D37E180D-881A-4D44-A2F2-BE26D98BBCD5}" type="presOf" srcId="{039FA04B-DA9E-4B02-9CFB-C20A09FD2B0C}" destId="{78F3BF2E-6C9F-45FA-84DB-A41107B1BFFD}" srcOrd="0" destOrd="3" presId="urn:microsoft.com/office/officeart/2005/8/layout/radial2"/>
    <dgm:cxn modelId="{6BABB78B-69ED-4424-B165-EC6BFECF0186}" type="presOf" srcId="{FA196AB7-5ACC-4A55-9DB9-B9D065D90217}" destId="{BA90179C-657F-4F04-AC33-4E04DBEB0A05}" srcOrd="0" destOrd="5" presId="urn:microsoft.com/office/officeart/2005/8/layout/radial2"/>
    <dgm:cxn modelId="{10BB414F-5E59-41A8-8B41-62D023326BE3}" type="presOf" srcId="{292D3097-7B68-4194-A27F-AB4B1E73643A}" destId="{78F3BF2E-6C9F-45FA-84DB-A41107B1BFFD}" srcOrd="0" destOrd="1" presId="urn:microsoft.com/office/officeart/2005/8/layout/radial2"/>
    <dgm:cxn modelId="{C483AFCA-3F53-49C2-A8C0-797CBCD923CC}" srcId="{76C6749A-4834-4C49-A252-31E85EFFCCF2}" destId="{C0170F99-283B-4B81-84CE-F90C39BBA022}" srcOrd="3" destOrd="0" parTransId="{C9238609-2526-4F8B-8105-07C7FFC6D2DD}" sibTransId="{0C6DF498-DF01-4982-ACF2-B058BA40C5E2}"/>
    <dgm:cxn modelId="{AE665EE2-DE45-4209-8374-11151A9692C3}" srcId="{46C0D070-4B6C-4CE3-87E9-3787B3A58FC8}" destId="{5F24D34F-6EF9-498A-A99B-F64A6B269EEE}" srcOrd="2" destOrd="0" parTransId="{BDA0E089-4741-4E1C-A885-94C8A38E7B94}" sibTransId="{CC601AB1-B635-41F2-8061-A5D29289CBF6}"/>
    <dgm:cxn modelId="{65601F59-72C2-45A2-9AE2-4E2CE2C0ED0B}" srcId="{A828A424-64F7-4B9C-81CC-57767D6E6B2F}" destId="{56478E96-BAD0-464B-A667-CD5904E4F375}" srcOrd="4" destOrd="0" parTransId="{0D83627C-ED72-4AE1-9EE9-2436DC17BCA4}" sibTransId="{5124121C-8E75-44B2-B480-3BB32E1FFF33}"/>
    <dgm:cxn modelId="{CADBE882-E73D-474B-8525-C7DB0F5086D6}" type="presOf" srcId="{26E34674-05AC-400B-988A-2D7C69379C1A}" destId="{926784BC-23FE-4F0C-ADF7-E5D395BA1A57}" srcOrd="0" destOrd="1" presId="urn:microsoft.com/office/officeart/2005/8/layout/radial2"/>
    <dgm:cxn modelId="{EC21126C-43E1-470F-9127-2421C1C8C416}" srcId="{A828A424-64F7-4B9C-81CC-57767D6E6B2F}" destId="{7A95F82C-82D5-47F3-BE13-BF8E5584CB96}" srcOrd="0" destOrd="0" parTransId="{713EBDF6-E1A2-4E5E-BE25-5DC675ED26AD}" sibTransId="{C615FDA4-6DE8-47A9-B0F5-A2F54DE47983}"/>
    <dgm:cxn modelId="{302294A5-68F8-4D6E-9506-0045643DEB38}" type="presOf" srcId="{C0170F99-283B-4B81-84CE-F90C39BBA022}" destId="{926784BC-23FE-4F0C-ADF7-E5D395BA1A57}" srcOrd="0" destOrd="3" presId="urn:microsoft.com/office/officeart/2005/8/layout/radial2"/>
    <dgm:cxn modelId="{B6BA684E-B4EE-476B-817A-3D38B6B6E447}" type="presOf" srcId="{000238C6-8869-40EA-A4D6-576921B718A0}" destId="{926784BC-23FE-4F0C-ADF7-E5D395BA1A57}" srcOrd="0" destOrd="2" presId="urn:microsoft.com/office/officeart/2005/8/layout/radial2"/>
    <dgm:cxn modelId="{6FF3D578-0D39-4FBE-BA23-D28D15D163FC}" srcId="{5F24D34F-6EF9-498A-A99B-F64A6B269EEE}" destId="{039FA04B-DA9E-4B02-9CFB-C20A09FD2B0C}" srcOrd="3" destOrd="0" parTransId="{77E7FC3D-4C9E-4444-8923-540D9D722F81}" sibTransId="{7C58AB89-B72C-48B0-8B3D-078D112156F9}"/>
    <dgm:cxn modelId="{4467C82D-182C-4CDC-806A-C49A25554BD4}" srcId="{46C0D070-4B6C-4CE3-87E9-3787B3A58FC8}" destId="{76C6749A-4834-4C49-A252-31E85EFFCCF2}" srcOrd="1" destOrd="0" parTransId="{DF8C237D-0A40-4AC1-A012-89E1070650A1}" sibTransId="{CD42CC70-B580-4415-B24E-8E954493A72E}"/>
    <dgm:cxn modelId="{0F03BC68-8F7D-48F6-9D51-AB23976C54D7}" srcId="{76C6749A-4834-4C49-A252-31E85EFFCCF2}" destId="{3E492FDF-B6B5-40AA-9ECF-B7C1FCB3B9B3}" srcOrd="5" destOrd="0" parTransId="{CA3CAFF1-92A4-4488-B3A1-AB30AC58BC3B}" sibTransId="{D9CD5E8A-0689-4AD9-8458-AF56920422C7}"/>
    <dgm:cxn modelId="{5F276D20-2714-4B89-B971-F11B468EA865}" srcId="{A828A424-64F7-4B9C-81CC-57767D6E6B2F}" destId="{9AC3FDD0-74F1-4D38-8121-D0BDF965B161}" srcOrd="2" destOrd="0" parTransId="{CED39E5B-1CE4-4D43-BAA1-D45A6EE1BD18}" sibTransId="{3C54ED3A-3A73-43F3-9490-B4370BC1178E}"/>
    <dgm:cxn modelId="{6766F587-A402-4F1D-B5C1-EF474FDE739F}" type="presOf" srcId="{2ACB60A6-0B9C-4A60-8F26-737FC2C8447D}" destId="{926784BC-23FE-4F0C-ADF7-E5D395BA1A57}" srcOrd="0" destOrd="6" presId="urn:microsoft.com/office/officeart/2005/8/layout/radial2"/>
    <dgm:cxn modelId="{385E7DEB-2EBE-4D85-9EB8-3EE20C360B4F}" srcId="{76C6749A-4834-4C49-A252-31E85EFFCCF2}" destId="{9963BF15-B4BD-4BA3-8889-06465F13F73A}" srcOrd="4" destOrd="0" parTransId="{27B2EE5B-6C81-4FDA-A265-FEB6A25B83C3}" sibTransId="{6BCB3515-DB44-4C04-AF98-4E230A8D3D1D}"/>
    <dgm:cxn modelId="{16806DED-DBEC-4A5C-A4C0-6CA960B9C48A}" srcId="{A828A424-64F7-4B9C-81CC-57767D6E6B2F}" destId="{5FA969A5-3514-4BCC-B2B7-968EC7B2E361}" srcOrd="1" destOrd="0" parTransId="{B65F5F82-8EB0-4070-8C72-AD8AE0DA9036}" sibTransId="{B3DC69D5-9802-40FF-98B2-5BCA0EADAF21}"/>
    <dgm:cxn modelId="{F3D36F07-B74D-44A4-AE3F-60712E291D44}" type="presOf" srcId="{76C6749A-4834-4C49-A252-31E85EFFCCF2}" destId="{D76E8F66-9FE6-40FB-93E1-99A48D427C56}" srcOrd="0" destOrd="0" presId="urn:microsoft.com/office/officeart/2005/8/layout/radial2"/>
    <dgm:cxn modelId="{958B736D-45AD-4218-84F7-DD7AE32632DF}" type="presOf" srcId="{5CD9ECE0-B50C-4B20-B556-719EE2703FFE}" destId="{78F3BF2E-6C9F-45FA-84DB-A41107B1BFFD}" srcOrd="0" destOrd="4" presId="urn:microsoft.com/office/officeart/2005/8/layout/radial2"/>
    <dgm:cxn modelId="{9E62B662-2088-45D5-B150-95C53714FB4A}" type="presOf" srcId="{3E492FDF-B6B5-40AA-9ECF-B7C1FCB3B9B3}" destId="{926784BC-23FE-4F0C-ADF7-E5D395BA1A57}" srcOrd="0" destOrd="5" presId="urn:microsoft.com/office/officeart/2005/8/layout/radial2"/>
    <dgm:cxn modelId="{889CBD31-9149-45A4-ABBD-FE10CFE709C0}" srcId="{46C0D070-4B6C-4CE3-87E9-3787B3A58FC8}" destId="{A828A424-64F7-4B9C-81CC-57767D6E6B2F}" srcOrd="0" destOrd="0" parTransId="{4EBC7616-4C61-42C5-A4DE-6289718A9E01}" sibTransId="{7D5FE2B9-FA29-4455-8593-504EAB380EC4}"/>
    <dgm:cxn modelId="{7BB2225B-3BB6-498C-8E55-E9E72BA2E177}" srcId="{5F24D34F-6EF9-498A-A99B-F64A6B269EEE}" destId="{EA14C070-A0F7-4B2C-BCC5-A0C1A8E83714}" srcOrd="0" destOrd="0" parTransId="{33CD10E9-3640-43A0-AE10-6794ECDD99A4}" sibTransId="{BD4F0099-7678-4363-8FCD-A2590498C50B}"/>
    <dgm:cxn modelId="{D5A087EE-33D4-460D-97FA-8C3C7B4E11F1}" type="presOf" srcId="{4EBC7616-4C61-42C5-A4DE-6289718A9E01}" destId="{0E8CA809-8FDE-4F3D-95A3-01AA8C4B4EBB}" srcOrd="0" destOrd="0" presId="urn:microsoft.com/office/officeart/2005/8/layout/radial2"/>
    <dgm:cxn modelId="{D70E8596-5584-4156-9C24-C03975F9D7DD}" type="presOf" srcId="{9963BF15-B4BD-4BA3-8889-06465F13F73A}" destId="{926784BC-23FE-4F0C-ADF7-E5D395BA1A57}" srcOrd="0" destOrd="4" presId="urn:microsoft.com/office/officeart/2005/8/layout/radial2"/>
    <dgm:cxn modelId="{F3CC9450-AA90-4B66-A3CD-2D2867A22EC5}" type="presOf" srcId="{DF8C237D-0A40-4AC1-A012-89E1070650A1}" destId="{B7300DA8-ECF8-4A56-92D1-DCD7345D66BB}" srcOrd="0" destOrd="0" presId="urn:microsoft.com/office/officeart/2005/8/layout/radial2"/>
    <dgm:cxn modelId="{97EFE4EF-97A1-43DB-AA0B-DD721FF74F00}" type="presOf" srcId="{8CD30126-91B0-4943-91CF-4DF23D8A72CE}" destId="{BA90179C-657F-4F04-AC33-4E04DBEB0A05}" srcOrd="0" destOrd="3" presId="urn:microsoft.com/office/officeart/2005/8/layout/radial2"/>
    <dgm:cxn modelId="{369A324D-E995-4F34-BE86-C26EF21BA0CA}" type="presOf" srcId="{5F24D34F-6EF9-498A-A99B-F64A6B269EEE}" destId="{7AA60329-5045-4676-B55A-A3249123DC17}" srcOrd="0" destOrd="0" presId="urn:microsoft.com/office/officeart/2005/8/layout/radial2"/>
    <dgm:cxn modelId="{55A04AD2-DDE4-4396-AB78-42747A84AA77}" type="presParOf" srcId="{EA0EE1B7-05C2-445A-A0BC-650DF3D2D631}" destId="{39998639-A1F9-4BF0-9AC6-136963799FE3}" srcOrd="0" destOrd="0" presId="urn:microsoft.com/office/officeart/2005/8/layout/radial2"/>
    <dgm:cxn modelId="{A38C1180-FE06-461D-94AF-B066F5FF52E7}" type="presParOf" srcId="{39998639-A1F9-4BF0-9AC6-136963799FE3}" destId="{DE4F7777-0309-4933-BEF6-DDD7AC06873F}" srcOrd="0" destOrd="0" presId="urn:microsoft.com/office/officeart/2005/8/layout/radial2"/>
    <dgm:cxn modelId="{3CDA1F06-56FC-47C9-B981-946675EEDC8B}" type="presParOf" srcId="{DE4F7777-0309-4933-BEF6-DDD7AC06873F}" destId="{33BAF903-0002-47C2-8C74-B60F3FADC827}" srcOrd="0" destOrd="0" presId="urn:microsoft.com/office/officeart/2005/8/layout/radial2"/>
    <dgm:cxn modelId="{0A86DBDD-7F22-4153-88D1-129AA263A5F9}" type="presParOf" srcId="{DE4F7777-0309-4933-BEF6-DDD7AC06873F}" destId="{C0229009-0B68-4973-AD4E-0F78B7BBC3A3}" srcOrd="1" destOrd="0" presId="urn:microsoft.com/office/officeart/2005/8/layout/radial2"/>
    <dgm:cxn modelId="{CB80E670-3515-4EFA-9E06-24DFFEAF9363}" type="presParOf" srcId="{39998639-A1F9-4BF0-9AC6-136963799FE3}" destId="{0E8CA809-8FDE-4F3D-95A3-01AA8C4B4EBB}" srcOrd="1" destOrd="0" presId="urn:microsoft.com/office/officeart/2005/8/layout/radial2"/>
    <dgm:cxn modelId="{2CEA5CDD-4606-4EC9-84AB-528D2EF3F3A8}" type="presParOf" srcId="{39998639-A1F9-4BF0-9AC6-136963799FE3}" destId="{4D7865CB-96A3-4C8D-BB89-9D3F19B043F0}" srcOrd="2" destOrd="0" presId="urn:microsoft.com/office/officeart/2005/8/layout/radial2"/>
    <dgm:cxn modelId="{22159074-01E6-48B9-B51F-5E8A2723845E}" type="presParOf" srcId="{4D7865CB-96A3-4C8D-BB89-9D3F19B043F0}" destId="{2A18F742-A1AE-4B10-BE21-45463BAA21E1}" srcOrd="0" destOrd="0" presId="urn:microsoft.com/office/officeart/2005/8/layout/radial2"/>
    <dgm:cxn modelId="{0454ED52-6B3B-4F88-829C-FA03FD2CC122}" type="presParOf" srcId="{4D7865CB-96A3-4C8D-BB89-9D3F19B043F0}" destId="{BA90179C-657F-4F04-AC33-4E04DBEB0A05}" srcOrd="1" destOrd="0" presId="urn:microsoft.com/office/officeart/2005/8/layout/radial2"/>
    <dgm:cxn modelId="{E8E30B3F-A972-42D6-B57D-94330C0E8576}" type="presParOf" srcId="{39998639-A1F9-4BF0-9AC6-136963799FE3}" destId="{B7300DA8-ECF8-4A56-92D1-DCD7345D66BB}" srcOrd="3" destOrd="0" presId="urn:microsoft.com/office/officeart/2005/8/layout/radial2"/>
    <dgm:cxn modelId="{9399B759-C055-4E79-A98C-AB2B60F37927}" type="presParOf" srcId="{39998639-A1F9-4BF0-9AC6-136963799FE3}" destId="{5DFEB8F7-8E38-446C-8E27-E2BF46BDD8FC}" srcOrd="4" destOrd="0" presId="urn:microsoft.com/office/officeart/2005/8/layout/radial2"/>
    <dgm:cxn modelId="{6A3F1870-275C-4076-B501-7D3491E70DC2}" type="presParOf" srcId="{5DFEB8F7-8E38-446C-8E27-E2BF46BDD8FC}" destId="{D76E8F66-9FE6-40FB-93E1-99A48D427C56}" srcOrd="0" destOrd="0" presId="urn:microsoft.com/office/officeart/2005/8/layout/radial2"/>
    <dgm:cxn modelId="{D941E986-482D-4622-8C51-3340E871AF72}" type="presParOf" srcId="{5DFEB8F7-8E38-446C-8E27-E2BF46BDD8FC}" destId="{926784BC-23FE-4F0C-ADF7-E5D395BA1A57}" srcOrd="1" destOrd="0" presId="urn:microsoft.com/office/officeart/2005/8/layout/radial2"/>
    <dgm:cxn modelId="{EE8B90BF-6731-4BF3-A9CF-BF833A66396C}" type="presParOf" srcId="{39998639-A1F9-4BF0-9AC6-136963799FE3}" destId="{C2955498-61F9-4F6B-8F72-A88BE9ECEB2E}" srcOrd="5" destOrd="0" presId="urn:microsoft.com/office/officeart/2005/8/layout/radial2"/>
    <dgm:cxn modelId="{CA4CD09F-3A3F-45FD-A9B2-1595DD76703A}" type="presParOf" srcId="{39998639-A1F9-4BF0-9AC6-136963799FE3}" destId="{CE892A7B-FA5D-4434-8B58-C0165FFDBEDD}" srcOrd="6" destOrd="0" presId="urn:microsoft.com/office/officeart/2005/8/layout/radial2"/>
    <dgm:cxn modelId="{1BCE59A9-7F49-48C8-9D1F-4FD59EB61670}" type="presParOf" srcId="{CE892A7B-FA5D-4434-8B58-C0165FFDBEDD}" destId="{7AA60329-5045-4676-B55A-A3249123DC17}" srcOrd="0" destOrd="0" presId="urn:microsoft.com/office/officeart/2005/8/layout/radial2"/>
    <dgm:cxn modelId="{185FF4EE-FD8D-4DAA-87CC-D3BE2D42BE92}" type="presParOf" srcId="{CE892A7B-FA5D-4434-8B58-C0165FFDBEDD}" destId="{78F3BF2E-6C9F-45FA-84DB-A41107B1BFF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5498-61F9-4F6B-8F72-A88BE9ECEB2E}">
      <dsp:nvSpPr>
        <dsp:cNvPr id="0" name=""/>
        <dsp:cNvSpPr/>
      </dsp:nvSpPr>
      <dsp:spPr>
        <a:xfrm rot="2562916">
          <a:off x="2217753" y="3556675"/>
          <a:ext cx="766599" cy="60820"/>
        </a:xfrm>
        <a:custGeom>
          <a:avLst/>
          <a:gdLst/>
          <a:ahLst/>
          <a:cxnLst/>
          <a:rect l="0" t="0" r="0" b="0"/>
          <a:pathLst>
            <a:path>
              <a:moveTo>
                <a:pt x="0" y="30410"/>
              </a:moveTo>
              <a:lnTo>
                <a:pt x="766599"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B7300DA8-ECF8-4A56-92D1-DCD7345D66BB}">
      <dsp:nvSpPr>
        <dsp:cNvPr id="0" name=""/>
        <dsp:cNvSpPr/>
      </dsp:nvSpPr>
      <dsp:spPr>
        <a:xfrm>
          <a:off x="2319430" y="2507790"/>
          <a:ext cx="1774546" cy="60820"/>
        </a:xfrm>
        <a:custGeom>
          <a:avLst/>
          <a:gdLst/>
          <a:ahLst/>
          <a:cxnLst/>
          <a:rect l="0" t="0" r="0" b="0"/>
          <a:pathLst>
            <a:path>
              <a:moveTo>
                <a:pt x="0" y="30410"/>
              </a:moveTo>
              <a:lnTo>
                <a:pt x="1774546"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0E8CA809-8FDE-4F3D-95A3-01AA8C4B4EBB}">
      <dsp:nvSpPr>
        <dsp:cNvPr id="0" name=""/>
        <dsp:cNvSpPr/>
      </dsp:nvSpPr>
      <dsp:spPr>
        <a:xfrm rot="19037084">
          <a:off x="2217753" y="1458904"/>
          <a:ext cx="766599" cy="60820"/>
        </a:xfrm>
        <a:custGeom>
          <a:avLst/>
          <a:gdLst/>
          <a:ahLst/>
          <a:cxnLst/>
          <a:rect l="0" t="0" r="0" b="0"/>
          <a:pathLst>
            <a:path>
              <a:moveTo>
                <a:pt x="0" y="30410"/>
              </a:moveTo>
              <a:lnTo>
                <a:pt x="766599"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C0229009-0B68-4973-AD4E-0F78B7BBC3A3}">
      <dsp:nvSpPr>
        <dsp:cNvPr id="0" name=""/>
        <dsp:cNvSpPr/>
      </dsp:nvSpPr>
      <dsp:spPr>
        <a:xfrm>
          <a:off x="244372" y="1317578"/>
          <a:ext cx="2441244" cy="244124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8F742-A1AE-4B10-BE21-45463BAA21E1}">
      <dsp:nvSpPr>
        <dsp:cNvPr id="0" name=""/>
        <dsp:cNvSpPr/>
      </dsp:nvSpPr>
      <dsp:spPr>
        <a:xfrm>
          <a:off x="2688402" y="118"/>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ADULTS</a:t>
          </a:r>
        </a:p>
      </dsp:txBody>
      <dsp:txXfrm>
        <a:off x="2902909" y="214625"/>
        <a:ext cx="1035732" cy="1035732"/>
      </dsp:txXfrm>
    </dsp:sp>
    <dsp:sp modelId="{BA90179C-657F-4F04-AC33-4E04DBEB0A05}">
      <dsp:nvSpPr>
        <dsp:cNvPr id="0" name=""/>
        <dsp:cNvSpPr/>
      </dsp:nvSpPr>
      <dsp:spPr>
        <a:xfrm>
          <a:off x="4299624" y="118"/>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Launch Event</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Digital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OOH</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PR Campaign</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Partnership Campaign</a:t>
          </a:r>
        </a:p>
      </dsp:txBody>
      <dsp:txXfrm>
        <a:off x="4299624" y="118"/>
        <a:ext cx="2197120" cy="1464746"/>
      </dsp:txXfrm>
    </dsp:sp>
    <dsp:sp modelId="{D76E8F66-9FE6-40FB-93E1-99A48D427C56}">
      <dsp:nvSpPr>
        <dsp:cNvPr id="0" name=""/>
        <dsp:cNvSpPr/>
      </dsp:nvSpPr>
      <dsp:spPr>
        <a:xfrm>
          <a:off x="4093976" y="1805827"/>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HIGH-SCHOOL STUDENTS</a:t>
          </a:r>
        </a:p>
      </dsp:txBody>
      <dsp:txXfrm>
        <a:off x="4308483" y="2020334"/>
        <a:ext cx="1035732" cy="1035732"/>
      </dsp:txXfrm>
    </dsp:sp>
    <dsp:sp modelId="{926784BC-23FE-4F0C-ADF7-E5D395BA1A57}">
      <dsp:nvSpPr>
        <dsp:cNvPr id="0" name=""/>
        <dsp:cNvSpPr/>
      </dsp:nvSpPr>
      <dsp:spPr>
        <a:xfrm>
          <a:off x="5705198" y="1805827"/>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Digital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err="1">
              <a:solidFill>
                <a:schemeClr val="bg2"/>
              </a:solidFill>
              <a:latin typeface="Calibri" panose="020F0502020204030204" pitchFamily="34" charset="0"/>
              <a:cs typeface="Calibri" panose="020F0502020204030204" pitchFamily="34" charset="0"/>
            </a:rPr>
            <a:t>SnapChat</a:t>
          </a:r>
          <a:endParaRPr lang="en-US" sz="1600" kern="1200" dirty="0">
            <a:solidFill>
              <a:schemeClr val="bg2"/>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YouTube</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School Partnerships</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Handouts</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Community Partners</a:t>
          </a:r>
        </a:p>
      </dsp:txBody>
      <dsp:txXfrm>
        <a:off x="5705198" y="1805827"/>
        <a:ext cx="2197120" cy="1464746"/>
      </dsp:txXfrm>
    </dsp:sp>
    <dsp:sp modelId="{7AA60329-5045-4676-B55A-A3249123DC17}">
      <dsp:nvSpPr>
        <dsp:cNvPr id="0" name=""/>
        <dsp:cNvSpPr/>
      </dsp:nvSpPr>
      <dsp:spPr>
        <a:xfrm>
          <a:off x="2688402" y="3611535"/>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MIDDLE-SCHOOL STUDENTS</a:t>
          </a:r>
        </a:p>
      </dsp:txBody>
      <dsp:txXfrm>
        <a:off x="2902909" y="3826042"/>
        <a:ext cx="1035732" cy="1035732"/>
      </dsp:txXfrm>
    </dsp:sp>
    <dsp:sp modelId="{78F3BF2E-6C9F-45FA-84DB-A41107B1BFFD}">
      <dsp:nvSpPr>
        <dsp:cNvPr id="0" name=""/>
        <dsp:cNvSpPr/>
      </dsp:nvSpPr>
      <dsp:spPr>
        <a:xfrm>
          <a:off x="4299624" y="3611535"/>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err="1">
              <a:solidFill>
                <a:schemeClr val="bg2"/>
              </a:solidFill>
              <a:latin typeface="Calibri" panose="020F0502020204030204" pitchFamily="34" charset="0"/>
              <a:cs typeface="Calibri" panose="020F0502020204030204" pitchFamily="34" charset="0"/>
            </a:rPr>
            <a:t>SnapChat</a:t>
          </a:r>
          <a:endParaRPr lang="en-US" sz="1600" kern="1200" dirty="0">
            <a:solidFill>
              <a:schemeClr val="bg2"/>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YouTube</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School Partnerships</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Handouts</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Community Partners</a:t>
          </a:r>
        </a:p>
      </dsp:txBody>
      <dsp:txXfrm>
        <a:off x="4299624" y="3611535"/>
        <a:ext cx="2197120" cy="1464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5498-61F9-4F6B-8F72-A88BE9ECEB2E}">
      <dsp:nvSpPr>
        <dsp:cNvPr id="0" name=""/>
        <dsp:cNvSpPr/>
      </dsp:nvSpPr>
      <dsp:spPr>
        <a:xfrm rot="2562916">
          <a:off x="2217753" y="3556675"/>
          <a:ext cx="766599" cy="60820"/>
        </a:xfrm>
        <a:custGeom>
          <a:avLst/>
          <a:gdLst/>
          <a:ahLst/>
          <a:cxnLst/>
          <a:rect l="0" t="0" r="0" b="0"/>
          <a:pathLst>
            <a:path>
              <a:moveTo>
                <a:pt x="0" y="30410"/>
              </a:moveTo>
              <a:lnTo>
                <a:pt x="766599"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B7300DA8-ECF8-4A56-92D1-DCD7345D66BB}">
      <dsp:nvSpPr>
        <dsp:cNvPr id="0" name=""/>
        <dsp:cNvSpPr/>
      </dsp:nvSpPr>
      <dsp:spPr>
        <a:xfrm>
          <a:off x="2319430" y="2507790"/>
          <a:ext cx="1774546" cy="60820"/>
        </a:xfrm>
        <a:custGeom>
          <a:avLst/>
          <a:gdLst/>
          <a:ahLst/>
          <a:cxnLst/>
          <a:rect l="0" t="0" r="0" b="0"/>
          <a:pathLst>
            <a:path>
              <a:moveTo>
                <a:pt x="0" y="30410"/>
              </a:moveTo>
              <a:lnTo>
                <a:pt x="1774546"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0E8CA809-8FDE-4F3D-95A3-01AA8C4B4EBB}">
      <dsp:nvSpPr>
        <dsp:cNvPr id="0" name=""/>
        <dsp:cNvSpPr/>
      </dsp:nvSpPr>
      <dsp:spPr>
        <a:xfrm rot="19037084">
          <a:off x="2217753" y="1458904"/>
          <a:ext cx="766599" cy="60820"/>
        </a:xfrm>
        <a:custGeom>
          <a:avLst/>
          <a:gdLst/>
          <a:ahLst/>
          <a:cxnLst/>
          <a:rect l="0" t="0" r="0" b="0"/>
          <a:pathLst>
            <a:path>
              <a:moveTo>
                <a:pt x="0" y="30410"/>
              </a:moveTo>
              <a:lnTo>
                <a:pt x="766599" y="30410"/>
              </a:lnTo>
            </a:path>
          </a:pathLst>
        </a:custGeom>
        <a:noFill/>
        <a:ln w="12700" cap="flat" cmpd="sng" algn="ctr">
          <a:solidFill>
            <a:srgbClr val="FFC728"/>
          </a:solidFill>
          <a:prstDash val="solid"/>
        </a:ln>
        <a:effectLst/>
      </dsp:spPr>
      <dsp:style>
        <a:lnRef idx="2">
          <a:scrgbClr r="0" g="0" b="0"/>
        </a:lnRef>
        <a:fillRef idx="0">
          <a:scrgbClr r="0" g="0" b="0"/>
        </a:fillRef>
        <a:effectRef idx="0">
          <a:scrgbClr r="0" g="0" b="0"/>
        </a:effectRef>
        <a:fontRef idx="minor"/>
      </dsp:style>
    </dsp:sp>
    <dsp:sp modelId="{C0229009-0B68-4973-AD4E-0F78B7BBC3A3}">
      <dsp:nvSpPr>
        <dsp:cNvPr id="0" name=""/>
        <dsp:cNvSpPr/>
      </dsp:nvSpPr>
      <dsp:spPr>
        <a:xfrm>
          <a:off x="244372" y="1317578"/>
          <a:ext cx="2441244" cy="244124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8F742-A1AE-4B10-BE21-45463BAA21E1}">
      <dsp:nvSpPr>
        <dsp:cNvPr id="0" name=""/>
        <dsp:cNvSpPr/>
      </dsp:nvSpPr>
      <dsp:spPr>
        <a:xfrm>
          <a:off x="2688402" y="118"/>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ADULTS</a:t>
          </a:r>
        </a:p>
      </dsp:txBody>
      <dsp:txXfrm>
        <a:off x="2902909" y="214625"/>
        <a:ext cx="1035732" cy="1035732"/>
      </dsp:txXfrm>
    </dsp:sp>
    <dsp:sp modelId="{BA90179C-657F-4F04-AC33-4E04DBEB0A05}">
      <dsp:nvSpPr>
        <dsp:cNvPr id="0" name=""/>
        <dsp:cNvSpPr/>
      </dsp:nvSpPr>
      <dsp:spPr>
        <a:xfrm>
          <a:off x="4299624" y="118"/>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Launch Event</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Digital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OOH</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PR Campaign</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Partnership Campaign</a:t>
          </a:r>
        </a:p>
      </dsp:txBody>
      <dsp:txXfrm>
        <a:off x="4299624" y="118"/>
        <a:ext cx="2197120" cy="1464746"/>
      </dsp:txXfrm>
    </dsp:sp>
    <dsp:sp modelId="{D76E8F66-9FE6-40FB-93E1-99A48D427C56}">
      <dsp:nvSpPr>
        <dsp:cNvPr id="0" name=""/>
        <dsp:cNvSpPr/>
      </dsp:nvSpPr>
      <dsp:spPr>
        <a:xfrm>
          <a:off x="4093976" y="1805827"/>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HIGH-SCHOOL STUDENTS</a:t>
          </a:r>
        </a:p>
      </dsp:txBody>
      <dsp:txXfrm>
        <a:off x="4308483" y="2020334"/>
        <a:ext cx="1035732" cy="1035732"/>
      </dsp:txXfrm>
    </dsp:sp>
    <dsp:sp modelId="{926784BC-23FE-4F0C-ADF7-E5D395BA1A57}">
      <dsp:nvSpPr>
        <dsp:cNvPr id="0" name=""/>
        <dsp:cNvSpPr/>
      </dsp:nvSpPr>
      <dsp:spPr>
        <a:xfrm>
          <a:off x="5705198" y="1805827"/>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Digital Ad Buy</a:t>
          </a: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err="1">
              <a:solidFill>
                <a:schemeClr val="bg2"/>
              </a:solidFill>
              <a:latin typeface="Calibri" panose="020F0502020204030204" pitchFamily="34" charset="0"/>
              <a:cs typeface="Calibri" panose="020F0502020204030204" pitchFamily="34" charset="0"/>
            </a:rPr>
            <a:t>SnapChat</a:t>
          </a:r>
          <a:endParaRPr lang="en-US" sz="1600" kern="1200" dirty="0">
            <a:solidFill>
              <a:schemeClr val="bg2"/>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YouTube</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School Partnerships</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Handouts</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Community Partners</a:t>
          </a:r>
        </a:p>
      </dsp:txBody>
      <dsp:txXfrm>
        <a:off x="5705198" y="1805827"/>
        <a:ext cx="2197120" cy="1464746"/>
      </dsp:txXfrm>
    </dsp:sp>
    <dsp:sp modelId="{7AA60329-5045-4676-B55A-A3249123DC17}">
      <dsp:nvSpPr>
        <dsp:cNvPr id="0" name=""/>
        <dsp:cNvSpPr/>
      </dsp:nvSpPr>
      <dsp:spPr>
        <a:xfrm>
          <a:off x="2688402" y="3611535"/>
          <a:ext cx="1464746" cy="1464746"/>
        </a:xfrm>
        <a:prstGeom prst="ellipse">
          <a:avLst/>
        </a:prstGeom>
        <a:solidFill>
          <a:srgbClr val="FFC7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Calibri" panose="020F0502020204030204" pitchFamily="34" charset="0"/>
              <a:cs typeface="Calibri" panose="020F0502020204030204" pitchFamily="34" charset="0"/>
            </a:rPr>
            <a:t>MIDDLE-SCHOOL STUDENTS</a:t>
          </a:r>
        </a:p>
      </dsp:txBody>
      <dsp:txXfrm>
        <a:off x="2902909" y="3826042"/>
        <a:ext cx="1035732" cy="1035732"/>
      </dsp:txXfrm>
    </dsp:sp>
    <dsp:sp modelId="{78F3BF2E-6C9F-45FA-84DB-A41107B1BFFD}">
      <dsp:nvSpPr>
        <dsp:cNvPr id="0" name=""/>
        <dsp:cNvSpPr/>
      </dsp:nvSpPr>
      <dsp:spPr>
        <a:xfrm>
          <a:off x="4299624" y="3611535"/>
          <a:ext cx="2197120" cy="14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Social Ad Buy</a:t>
          </a:r>
        </a:p>
        <a:p>
          <a:pPr marL="171450" lvl="1" indent="-171450" algn="l" defTabSz="711200">
            <a:lnSpc>
              <a:spcPct val="90000"/>
            </a:lnSpc>
            <a:spcBef>
              <a:spcPct val="0"/>
            </a:spcBef>
            <a:spcAft>
              <a:spcPct val="15000"/>
            </a:spcAft>
            <a:buChar char="••"/>
          </a:pPr>
          <a:r>
            <a:rPr lang="en-US" sz="1600" kern="1200" dirty="0" err="1">
              <a:solidFill>
                <a:schemeClr val="bg2"/>
              </a:solidFill>
              <a:latin typeface="Calibri" panose="020F0502020204030204" pitchFamily="34" charset="0"/>
              <a:cs typeface="Calibri" panose="020F0502020204030204" pitchFamily="34" charset="0"/>
            </a:rPr>
            <a:t>SnapChat</a:t>
          </a:r>
          <a:endParaRPr lang="en-US" sz="1600" kern="1200" dirty="0">
            <a:solidFill>
              <a:schemeClr val="bg2"/>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solidFill>
                <a:schemeClr val="bg2"/>
              </a:solidFill>
              <a:latin typeface="Calibri" panose="020F0502020204030204" pitchFamily="34" charset="0"/>
              <a:cs typeface="Calibri" panose="020F0502020204030204" pitchFamily="34" charset="0"/>
            </a:rPr>
            <a:t>YouTube</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School Partnerships</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Handouts</a:t>
          </a:r>
        </a:p>
        <a:p>
          <a:pPr marL="171450" lvl="1" indent="-171450" algn="l" defTabSz="711200">
            <a:lnSpc>
              <a:spcPct val="90000"/>
            </a:lnSpc>
            <a:spcBef>
              <a:spcPct val="0"/>
            </a:spcBef>
            <a:spcAft>
              <a:spcPct val="15000"/>
            </a:spcAft>
            <a:buChar char="••"/>
          </a:pPr>
          <a:r>
            <a:rPr lang="en-US" sz="1600" kern="1200" dirty="0">
              <a:solidFill>
                <a:schemeClr val="bg2">
                  <a:alpha val="40000"/>
                </a:schemeClr>
              </a:solidFill>
              <a:latin typeface="Calibri" panose="020F0502020204030204" pitchFamily="34" charset="0"/>
              <a:cs typeface="Calibri" panose="020F0502020204030204" pitchFamily="34" charset="0"/>
            </a:rPr>
            <a:t>Community Partners</a:t>
          </a:r>
        </a:p>
      </dsp:txBody>
      <dsp:txXfrm>
        <a:off x="4299624" y="3611535"/>
        <a:ext cx="2197120" cy="146474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73343059"/>
      </p:ext>
    </p:extLst>
  </p:cSld>
  <p:clrMap bg1="lt1" tx1="dk1" bg2="lt2" tx2="dk2" accent1="accent1" accent2="accent2" accent3="accent3" accent4="accent4" accent5="accent5" accent6="accent6" hlink="hlink" folHlink="folHlink"/>
  <p:notesStyle>
    <a:lvl1pPr defTabSz="358170" latinLnBrk="0">
      <a:lnSpc>
        <a:spcPct val="117999"/>
      </a:lnSpc>
      <a:defRPr sz="1723">
        <a:latin typeface="Helvetica Neue"/>
        <a:ea typeface="Helvetica Neue"/>
        <a:cs typeface="Helvetica Neue"/>
        <a:sym typeface="Helvetica Neue"/>
      </a:defRPr>
    </a:lvl1pPr>
    <a:lvl2pPr indent="179085" defTabSz="358170" latinLnBrk="0">
      <a:lnSpc>
        <a:spcPct val="117999"/>
      </a:lnSpc>
      <a:defRPr sz="1723">
        <a:latin typeface="Helvetica Neue"/>
        <a:ea typeface="Helvetica Neue"/>
        <a:cs typeface="Helvetica Neue"/>
        <a:sym typeface="Helvetica Neue"/>
      </a:defRPr>
    </a:lvl2pPr>
    <a:lvl3pPr indent="358170" defTabSz="358170" latinLnBrk="0">
      <a:lnSpc>
        <a:spcPct val="117999"/>
      </a:lnSpc>
      <a:defRPr sz="1723">
        <a:latin typeface="Helvetica Neue"/>
        <a:ea typeface="Helvetica Neue"/>
        <a:cs typeface="Helvetica Neue"/>
        <a:sym typeface="Helvetica Neue"/>
      </a:defRPr>
    </a:lvl3pPr>
    <a:lvl4pPr indent="537256" defTabSz="358170" latinLnBrk="0">
      <a:lnSpc>
        <a:spcPct val="117999"/>
      </a:lnSpc>
      <a:defRPr sz="1723">
        <a:latin typeface="Helvetica Neue"/>
        <a:ea typeface="Helvetica Neue"/>
        <a:cs typeface="Helvetica Neue"/>
        <a:sym typeface="Helvetica Neue"/>
      </a:defRPr>
    </a:lvl4pPr>
    <a:lvl5pPr indent="716341" defTabSz="358170" latinLnBrk="0">
      <a:lnSpc>
        <a:spcPct val="117999"/>
      </a:lnSpc>
      <a:defRPr sz="1723">
        <a:latin typeface="Helvetica Neue"/>
        <a:ea typeface="Helvetica Neue"/>
        <a:cs typeface="Helvetica Neue"/>
        <a:sym typeface="Helvetica Neue"/>
      </a:defRPr>
    </a:lvl5pPr>
    <a:lvl6pPr indent="895426" defTabSz="358170" latinLnBrk="0">
      <a:lnSpc>
        <a:spcPct val="117999"/>
      </a:lnSpc>
      <a:defRPr sz="1723">
        <a:latin typeface="Helvetica Neue"/>
        <a:ea typeface="Helvetica Neue"/>
        <a:cs typeface="Helvetica Neue"/>
        <a:sym typeface="Helvetica Neue"/>
      </a:defRPr>
    </a:lvl6pPr>
    <a:lvl7pPr indent="1074511" defTabSz="358170" latinLnBrk="0">
      <a:lnSpc>
        <a:spcPct val="117999"/>
      </a:lnSpc>
      <a:defRPr sz="1723">
        <a:latin typeface="Helvetica Neue"/>
        <a:ea typeface="Helvetica Neue"/>
        <a:cs typeface="Helvetica Neue"/>
        <a:sym typeface="Helvetica Neue"/>
      </a:defRPr>
    </a:lvl7pPr>
    <a:lvl8pPr indent="1253597" defTabSz="358170" latinLnBrk="0">
      <a:lnSpc>
        <a:spcPct val="117999"/>
      </a:lnSpc>
      <a:defRPr sz="1723">
        <a:latin typeface="Helvetica Neue"/>
        <a:ea typeface="Helvetica Neue"/>
        <a:cs typeface="Helvetica Neue"/>
        <a:sym typeface="Helvetica Neue"/>
      </a:defRPr>
    </a:lvl8pPr>
    <a:lvl9pPr indent="1432682" defTabSz="358170" latinLnBrk="0">
      <a:lnSpc>
        <a:spcPct val="117999"/>
      </a:lnSpc>
      <a:defRPr sz="1723">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28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7003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056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24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613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493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535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935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344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12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093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2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50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26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79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958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86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564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498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70" y="2268142"/>
            <a:ext cx="7358062" cy="232171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7" name="Rectangle 7"/>
          <p:cNvSpPr/>
          <p:nvPr/>
        </p:nvSpPr>
        <p:spPr>
          <a:xfrm>
            <a:off x="-1" y="857251"/>
            <a:ext cx="9144001" cy="34290"/>
          </a:xfrm>
          <a:prstGeom prst="rect">
            <a:avLst/>
          </a:prstGeom>
          <a:solidFill>
            <a:srgbClr val="000000"/>
          </a:solidFill>
          <a:ln w="12700">
            <a:miter lim="400000"/>
          </a:ln>
        </p:spPr>
        <p:txBody>
          <a:bodyPr lIns="34289" tIns="34289" rIns="34289" bIns="34289" anchor="ctr"/>
          <a:lstStyle/>
          <a:p>
            <a:pPr algn="ctr" defTabSz="609549">
              <a:defRPr sz="3400" b="0">
                <a:latin typeface="Calibri"/>
                <a:ea typeface="Calibri"/>
                <a:cs typeface="Calibri"/>
                <a:sym typeface="Calibri"/>
              </a:defRPr>
            </a:pPr>
            <a:endParaRPr sz="2391" b="0" i="0" dirty="0">
              <a:latin typeface="Verdana" panose="020B0604030504040204" pitchFamily="34" charset="0"/>
              <a:ea typeface="Verdana" panose="020B0604030504040204" pitchFamily="34" charset="0"/>
              <a:cs typeface="Verdana" panose="020B0604030504040204" pitchFamily="34" charset="0"/>
            </a:endParaRPr>
          </a:p>
        </p:txBody>
      </p:sp>
      <p:sp>
        <p:nvSpPr>
          <p:cNvPr id="118" name="Title Text"/>
          <p:cNvSpPr txBox="1">
            <a:spLocks noGrp="1"/>
          </p:cNvSpPr>
          <p:nvPr>
            <p:ph type="title"/>
          </p:nvPr>
        </p:nvSpPr>
        <p:spPr>
          <a:xfrm>
            <a:off x="200465" y="1067480"/>
            <a:ext cx="8691125" cy="404623"/>
          </a:xfrm>
          <a:prstGeom prst="rect">
            <a:avLst/>
          </a:prstGeom>
        </p:spPr>
        <p:txBody>
          <a:bodyPr lIns="48767" tIns="48767" rIns="48767" bIns="48767" anchor="t"/>
          <a:lstStyle>
            <a:lvl1pPr algn="l" defTabSz="609549">
              <a:defRPr sz="2672" b="1">
                <a:solidFill>
                  <a:srgbClr val="232020"/>
                </a:solidFill>
                <a:latin typeface="Arial"/>
                <a:ea typeface="Arial"/>
                <a:cs typeface="Arial"/>
                <a:sym typeface="Arial"/>
              </a:defRPr>
            </a:lvl1pPr>
          </a:lstStyle>
          <a:p>
            <a:r>
              <a:t>Title Text</a:t>
            </a:r>
          </a:p>
        </p:txBody>
      </p:sp>
      <p:sp>
        <p:nvSpPr>
          <p:cNvPr id="119" name="Slide Number"/>
          <p:cNvSpPr txBox="1">
            <a:spLocks noGrp="1"/>
          </p:cNvSpPr>
          <p:nvPr>
            <p:ph type="sldNum" sz="quarter" idx="2"/>
          </p:nvPr>
        </p:nvSpPr>
        <p:spPr>
          <a:xfrm>
            <a:off x="8195876" y="5532582"/>
            <a:ext cx="340540" cy="336372"/>
          </a:xfrm>
          <a:prstGeom prst="rect">
            <a:avLst/>
          </a:prstGeom>
        </p:spPr>
        <p:txBody>
          <a:bodyPr lIns="48767" tIns="48767" rIns="48767" bIns="48767" anchor="ctr"/>
          <a:lstStyle>
            <a:lvl1pPr algn="l" defTabSz="1219098">
              <a:defRPr sz="1546" b="1">
                <a:solidFill>
                  <a:srgbClr val="23202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ivider">
    <p:spTree>
      <p:nvGrpSpPr>
        <p:cNvPr id="1" name=""/>
        <p:cNvGrpSpPr/>
        <p:nvPr/>
      </p:nvGrpSpPr>
      <p:grpSpPr>
        <a:xfrm>
          <a:off x="0" y="0"/>
          <a:ext cx="0" cy="0"/>
          <a:chOff x="0" y="0"/>
          <a:chExt cx="0" cy="0"/>
        </a:xfrm>
      </p:grpSpPr>
      <p:sp>
        <p:nvSpPr>
          <p:cNvPr id="126" name="Rectangle 7"/>
          <p:cNvSpPr/>
          <p:nvPr/>
        </p:nvSpPr>
        <p:spPr>
          <a:xfrm>
            <a:off x="-1" y="857251"/>
            <a:ext cx="9144001" cy="34290"/>
          </a:xfrm>
          <a:prstGeom prst="rect">
            <a:avLst/>
          </a:prstGeom>
          <a:solidFill>
            <a:srgbClr val="000000"/>
          </a:solidFill>
          <a:ln w="12700">
            <a:miter lim="400000"/>
          </a:ln>
        </p:spPr>
        <p:txBody>
          <a:bodyPr lIns="34289" tIns="34289" rIns="34289" bIns="34289" anchor="ctr"/>
          <a:lstStyle/>
          <a:p>
            <a:pPr algn="ctr" defTabSz="609549">
              <a:defRPr sz="3400" b="0">
                <a:latin typeface="Calibri"/>
                <a:ea typeface="Calibri"/>
                <a:cs typeface="Calibri"/>
                <a:sym typeface="Calibri"/>
              </a:defRPr>
            </a:pPr>
            <a:endParaRPr sz="2391" b="0" i="0" dirty="0">
              <a:latin typeface="Verdana" panose="020B0604030504040204" pitchFamily="34" charset="0"/>
              <a:ea typeface="Verdana" panose="020B0604030504040204" pitchFamily="34" charset="0"/>
              <a:cs typeface="Verdana" panose="020B0604030504040204" pitchFamily="34" charset="0"/>
            </a:endParaRPr>
          </a:p>
        </p:txBody>
      </p:sp>
      <p:sp>
        <p:nvSpPr>
          <p:cNvPr id="127" name="Rectangle 1"/>
          <p:cNvSpPr/>
          <p:nvPr/>
        </p:nvSpPr>
        <p:spPr>
          <a:xfrm>
            <a:off x="-1" y="857251"/>
            <a:ext cx="9144001" cy="5143501"/>
          </a:xfrm>
          <a:prstGeom prst="rect">
            <a:avLst/>
          </a:prstGeom>
          <a:solidFill>
            <a:srgbClr val="000000"/>
          </a:solidFill>
          <a:ln w="12700">
            <a:miter lim="400000"/>
          </a:ln>
        </p:spPr>
        <p:txBody>
          <a:bodyPr lIns="34289" tIns="34289" rIns="34289" bIns="34289" anchor="ctr"/>
          <a:lstStyle/>
          <a:p>
            <a:pPr algn="ctr" defTabSz="609549">
              <a:defRPr sz="3400" b="0">
                <a:latin typeface="Calibri"/>
                <a:ea typeface="Calibri"/>
                <a:cs typeface="Calibri"/>
                <a:sym typeface="Calibri"/>
              </a:defRPr>
            </a:pPr>
            <a:endParaRPr sz="2391" b="0" i="0" dirty="0">
              <a:latin typeface="Verdana" panose="020B0604030504040204" pitchFamily="34" charset="0"/>
              <a:ea typeface="Verdana" panose="020B0604030504040204" pitchFamily="34" charset="0"/>
              <a:cs typeface="Verdana" panose="020B0604030504040204" pitchFamily="34" charset="0"/>
            </a:endParaRPr>
          </a:p>
        </p:txBody>
      </p:sp>
      <p:sp>
        <p:nvSpPr>
          <p:cNvPr id="128" name="Body Level One…"/>
          <p:cNvSpPr txBox="1">
            <a:spLocks noGrp="1"/>
          </p:cNvSpPr>
          <p:nvPr>
            <p:ph type="body" idx="1"/>
          </p:nvPr>
        </p:nvSpPr>
        <p:spPr>
          <a:xfrm>
            <a:off x="661989" y="1862582"/>
            <a:ext cx="7820026" cy="3498408"/>
          </a:xfrm>
          <a:prstGeom prst="rect">
            <a:avLst/>
          </a:prstGeom>
        </p:spPr>
        <p:txBody>
          <a:bodyPr lIns="48767" tIns="48767" rIns="48767" bIns="48767" anchor="t"/>
          <a:lstStyle>
            <a:lvl1pPr marL="0" indent="0" defTabSz="609549">
              <a:spcBef>
                <a:spcPts val="985"/>
              </a:spcBef>
              <a:buSzTx/>
              <a:buNone/>
              <a:defRPr sz="4078" b="1">
                <a:solidFill>
                  <a:srgbClr val="FFFFFF"/>
                </a:solidFill>
                <a:latin typeface="Arial"/>
                <a:ea typeface="Arial"/>
                <a:cs typeface="Arial"/>
                <a:sym typeface="Arial"/>
              </a:defRPr>
            </a:lvl1pPr>
            <a:lvl2pPr marL="1075936" indent="-647347" defTabSz="609549">
              <a:spcBef>
                <a:spcPts val="985"/>
              </a:spcBef>
              <a:buSzPct val="90000"/>
              <a:defRPr sz="4078" b="1">
                <a:solidFill>
                  <a:srgbClr val="FFFFFF"/>
                </a:solidFill>
                <a:latin typeface="Arial"/>
                <a:ea typeface="Arial"/>
                <a:cs typeface="Arial"/>
                <a:sym typeface="Arial"/>
              </a:defRPr>
            </a:lvl2pPr>
            <a:lvl3pPr marL="1547682" indent="-690504" defTabSz="609549">
              <a:spcBef>
                <a:spcPts val="985"/>
              </a:spcBef>
              <a:buSzPct val="90000"/>
              <a:defRPr sz="4078" b="1">
                <a:solidFill>
                  <a:srgbClr val="FFFFFF"/>
                </a:solidFill>
                <a:latin typeface="Arial"/>
                <a:ea typeface="Arial"/>
                <a:cs typeface="Arial"/>
                <a:sym typeface="Arial"/>
              </a:defRPr>
            </a:lvl3pPr>
            <a:lvl4pPr marL="1976272" indent="-690504" defTabSz="609549">
              <a:spcBef>
                <a:spcPts val="985"/>
              </a:spcBef>
              <a:buSzPct val="90000"/>
              <a:defRPr sz="4078" b="1">
                <a:solidFill>
                  <a:srgbClr val="FFFFFF"/>
                </a:solidFill>
                <a:latin typeface="Arial"/>
                <a:ea typeface="Arial"/>
                <a:cs typeface="Arial"/>
                <a:sym typeface="Arial"/>
              </a:defRPr>
            </a:lvl4pPr>
            <a:lvl5pPr marL="2192397" indent="-478040" defTabSz="609549">
              <a:spcBef>
                <a:spcPts val="985"/>
              </a:spcBef>
              <a:buSzPct val="90000"/>
              <a:defRPr sz="4078"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95876" y="5532582"/>
            <a:ext cx="340540" cy="336372"/>
          </a:xfrm>
          <a:prstGeom prst="rect">
            <a:avLst/>
          </a:prstGeom>
        </p:spPr>
        <p:txBody>
          <a:bodyPr lIns="48767" tIns="48767" rIns="48767" bIns="48767" anchor="ctr"/>
          <a:lstStyle>
            <a:lvl1pPr algn="l" defTabSz="1219098">
              <a:defRPr sz="1546"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70" y="1151930"/>
            <a:ext cx="7358062" cy="2321718"/>
          </a:xfrm>
          <a:prstGeom prst="rect">
            <a:avLst/>
          </a:prstGeom>
        </p:spPr>
        <p:txBody>
          <a:bodyPr anchor="b"/>
          <a:lstStyle/>
          <a:p>
            <a:r>
              <a:t>Title Text</a:t>
            </a:r>
          </a:p>
        </p:txBody>
      </p:sp>
      <p:sp>
        <p:nvSpPr>
          <p:cNvPr id="12" name="Body Level One…"/>
          <p:cNvSpPr txBox="1">
            <a:spLocks noGrp="1"/>
          </p:cNvSpPr>
          <p:nvPr>
            <p:ph type="body" sz="quarter" idx="1"/>
          </p:nvPr>
        </p:nvSpPr>
        <p:spPr>
          <a:xfrm>
            <a:off x="892970" y="3545086"/>
            <a:ext cx="7358062" cy="794742"/>
          </a:xfrm>
          <a:prstGeom prst="rect">
            <a:avLst/>
          </a:prstGeom>
        </p:spPr>
        <p:txBody>
          <a:bodyPr anchor="t"/>
          <a:lstStyle>
            <a:lvl1pPr marL="0" indent="0">
              <a:spcBef>
                <a:spcPts val="0"/>
              </a:spcBef>
              <a:buSzTx/>
              <a:buNone/>
              <a:defRPr sz="1687">
                <a:solidFill>
                  <a:srgbClr val="FFFFFF"/>
                </a:solidFill>
              </a:defRPr>
            </a:lvl1pPr>
            <a:lvl2pPr marL="0" indent="160725">
              <a:spcBef>
                <a:spcPts val="0"/>
              </a:spcBef>
              <a:buSzTx/>
              <a:buNone/>
              <a:defRPr sz="1687">
                <a:solidFill>
                  <a:srgbClr val="FFFFFF"/>
                </a:solidFill>
              </a:defRPr>
            </a:lvl2pPr>
            <a:lvl3pPr marL="0" indent="321449">
              <a:spcBef>
                <a:spcPts val="0"/>
              </a:spcBef>
              <a:buSzTx/>
              <a:buNone/>
              <a:defRPr sz="1687">
                <a:solidFill>
                  <a:srgbClr val="FFFFFF"/>
                </a:solidFill>
              </a:defRPr>
            </a:lvl3pPr>
            <a:lvl4pPr marL="0" indent="482176">
              <a:spcBef>
                <a:spcPts val="0"/>
              </a:spcBef>
              <a:buSzTx/>
              <a:buNone/>
              <a:defRPr sz="1687">
                <a:solidFill>
                  <a:srgbClr val="FFFFFF"/>
                </a:solidFill>
              </a:defRPr>
            </a:lvl4pPr>
            <a:lvl5pPr marL="0" indent="642900">
              <a:spcBef>
                <a:spcPts val="0"/>
              </a:spcBef>
              <a:buSzTx/>
              <a:buNone/>
              <a:defRPr sz="168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55814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6" y="446484"/>
            <a:ext cx="3750469"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7" y="446485"/>
            <a:ext cx="3750469" cy="2803922"/>
          </a:xfrm>
          <a:prstGeom prst="rect">
            <a:avLst/>
          </a:prstGeom>
        </p:spPr>
        <p:txBody>
          <a:bodyPr anchor="b"/>
          <a:lstStyle>
            <a:lvl1pPr>
              <a:defRPr sz="4218"/>
            </a:lvl1pPr>
          </a:lstStyle>
          <a:p>
            <a:r>
              <a:t>Title Text</a:t>
            </a:r>
          </a:p>
        </p:txBody>
      </p:sp>
      <p:sp>
        <p:nvSpPr>
          <p:cNvPr id="40" name="Body Level One…"/>
          <p:cNvSpPr txBox="1">
            <a:spLocks noGrp="1"/>
          </p:cNvSpPr>
          <p:nvPr>
            <p:ph type="body" sz="quarter" idx="1"/>
          </p:nvPr>
        </p:nvSpPr>
        <p:spPr>
          <a:xfrm>
            <a:off x="669727" y="3321845"/>
            <a:ext cx="3750469" cy="2893218"/>
          </a:xfrm>
          <a:prstGeom prst="rect">
            <a:avLst/>
          </a:prstGeom>
        </p:spPr>
        <p:txBody>
          <a:bodyPr anchor="t"/>
          <a:lstStyle>
            <a:lvl1pPr marL="0" indent="0">
              <a:spcBef>
                <a:spcPts val="0"/>
              </a:spcBef>
              <a:buSzTx/>
              <a:buNone/>
              <a:defRPr sz="1687">
                <a:solidFill>
                  <a:srgbClr val="FFFFFF"/>
                </a:solidFill>
              </a:defRPr>
            </a:lvl1pPr>
            <a:lvl2pPr marL="0" indent="160725">
              <a:spcBef>
                <a:spcPts val="0"/>
              </a:spcBef>
              <a:buSzTx/>
              <a:buNone/>
              <a:defRPr sz="1687">
                <a:solidFill>
                  <a:srgbClr val="FFFFFF"/>
                </a:solidFill>
              </a:defRPr>
            </a:lvl2pPr>
            <a:lvl3pPr marL="0" indent="321449">
              <a:spcBef>
                <a:spcPts val="0"/>
              </a:spcBef>
              <a:buSzTx/>
              <a:buNone/>
              <a:defRPr sz="1687">
                <a:solidFill>
                  <a:srgbClr val="FFFFFF"/>
                </a:solidFill>
              </a:defRPr>
            </a:lvl3pPr>
            <a:lvl4pPr marL="0" indent="482176">
              <a:spcBef>
                <a:spcPts val="0"/>
              </a:spcBef>
              <a:buSzTx/>
              <a:buNone/>
              <a:defRPr sz="1687">
                <a:solidFill>
                  <a:srgbClr val="FFFFFF"/>
                </a:solidFill>
              </a:defRPr>
            </a:lvl4pPr>
            <a:lvl5pPr marL="0" indent="642900">
              <a:spcBef>
                <a:spcPts val="0"/>
              </a:spcBef>
              <a:buSzTx/>
              <a:buNone/>
              <a:defRPr sz="168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6" y="1821657"/>
            <a:ext cx="3750469"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7" y="1821657"/>
            <a:ext cx="3750469" cy="4420196"/>
          </a:xfrm>
          <a:prstGeom prst="rect">
            <a:avLst/>
          </a:prstGeom>
        </p:spPr>
        <p:txBody>
          <a:bodyPr/>
          <a:lstStyle>
            <a:lvl1pPr marL="241087" indent="-241087">
              <a:spcBef>
                <a:spcPts val="2249"/>
              </a:spcBef>
              <a:defRPr sz="1969"/>
            </a:lvl1pPr>
            <a:lvl2pPr marL="482176" indent="-241087">
              <a:spcBef>
                <a:spcPts val="2249"/>
              </a:spcBef>
              <a:defRPr sz="1969"/>
            </a:lvl2pPr>
            <a:lvl3pPr marL="723263" indent="-241087">
              <a:spcBef>
                <a:spcPts val="2249"/>
              </a:spcBef>
              <a:defRPr sz="1969"/>
            </a:lvl3pPr>
            <a:lvl4pPr marL="964349" indent="-241087">
              <a:spcBef>
                <a:spcPts val="2249"/>
              </a:spcBef>
              <a:defRPr sz="1969"/>
            </a:lvl4pPr>
            <a:lvl5pPr marL="1205437" indent="-241087">
              <a:spcBef>
                <a:spcPts val="2249"/>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22143" y="6536532"/>
            <a:ext cx="29495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6" y="3580805"/>
            <a:ext cx="3750469"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23806" y="625079"/>
            <a:ext cx="3750469"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7" y="625079"/>
            <a:ext cx="3750469" cy="560784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70" y="4473774"/>
            <a:ext cx="7358062"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892970" y="2979432"/>
            <a:ext cx="7358062"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8"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8" y="1821657"/>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1381" y="6536532"/>
            <a:ext cx="256480" cy="275717"/>
          </a:xfrm>
          <a:prstGeom prst="rect">
            <a:avLst/>
          </a:prstGeom>
          <a:ln w="12700">
            <a:miter lim="400000"/>
          </a:ln>
        </p:spPr>
        <p:txBody>
          <a:bodyPr wrap="none" lIns="50800" tIns="50800" rIns="50800" bIns="50800">
            <a:spAutoFit/>
          </a:bodyPr>
          <a:lstStyle>
            <a:lvl1pPr algn="ctr">
              <a:defRPr sz="1125"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7" r:id="rId6"/>
    <p:sldLayoutId id="2147483658" r:id="rId7"/>
    <p:sldLayoutId id="2147483659" r:id="rId8"/>
    <p:sldLayoutId id="2147483660" r:id="rId9"/>
    <p:sldLayoutId id="2147483661" r:id="rId10"/>
    <p:sldLayoutId id="2147483662" r:id="rId11"/>
    <p:sldLayoutId id="2147483663" r:id="rId12"/>
  </p:sldLayoutIdLst>
  <p:transition spd="med"/>
  <p:hf hdr="0" ftr="0" dt="0"/>
  <p:txStyles>
    <p:titleStyle>
      <a:lvl1pPr marL="0" marR="0" indent="0"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1pPr>
      <a:lvl2pPr marL="0" marR="0" indent="160725"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321449"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482176"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642900"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803625"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49"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075"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799" algn="ctr" defTabSz="41074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2521"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1pPr>
      <a:lvl2pPr marL="625042"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2pPr>
      <a:lvl3pPr marL="937562"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3pPr>
      <a:lvl4pPr marL="1250083"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4pPr>
      <a:lvl5pPr marL="1562604"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5pPr>
      <a:lvl6pPr marL="1875125"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6pPr>
      <a:lvl7pPr marL="2187645"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7pPr>
      <a:lvl8pPr marL="2500165"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8pPr>
      <a:lvl9pPr marL="2812687" marR="0" indent="-312521" algn="l" defTabSz="410741" rtl="0" latinLnBrk="0">
        <a:lnSpc>
          <a:spcPct val="100000"/>
        </a:lnSpc>
        <a:spcBef>
          <a:spcPts val="2953"/>
        </a:spcBef>
        <a:spcAft>
          <a:spcPts val="0"/>
        </a:spcAft>
        <a:buClrTx/>
        <a:buSzPct val="145000"/>
        <a:buFontTx/>
        <a:buChar char="•"/>
        <a:tabLst/>
        <a:defRPr sz="2249"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5"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49"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76"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00"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25"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49"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075"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799" algn="ctr" defTabSz="41074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tiff"/><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6.tiff"/><Relationship Id="rId5" Type="http://schemas.openxmlformats.org/officeDocument/2006/relationships/image" Target="../media/image11.jpeg"/><Relationship Id="rId10" Type="http://schemas.openxmlformats.org/officeDocument/2006/relationships/image" Target="../media/image15.tiff"/><Relationship Id="rId4" Type="http://schemas.openxmlformats.org/officeDocument/2006/relationships/image" Target="../media/image10.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xmlns="" id="{CA3395C0-AEB9-7847-BE85-0C7D8DFA822C}"/>
              </a:ext>
            </a:extLst>
          </p:cNvPr>
          <p:cNvSpPr/>
          <p:nvPr/>
        </p:nvSpPr>
        <p:spPr>
          <a:xfrm flipH="1">
            <a:off x="4751295" y="0"/>
            <a:ext cx="1813072" cy="2617190"/>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19" name="Rectangle">
            <a:extLst>
              <a:ext uri="{FF2B5EF4-FFF2-40B4-BE49-F238E27FC236}">
                <a16:creationId xmlns:a16="http://schemas.microsoft.com/office/drawing/2014/main" xmlns="" id="{70A536EB-578B-0F49-8FA8-3C8B81DEE05E}"/>
              </a:ext>
            </a:extLst>
          </p:cNvPr>
          <p:cNvSpPr/>
          <p:nvPr/>
        </p:nvSpPr>
        <p:spPr>
          <a:xfrm flipH="1">
            <a:off x="2907824" y="0"/>
            <a:ext cx="1813072" cy="2617190"/>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9" name="Rectangle">
            <a:extLst>
              <a:ext uri="{FF2B5EF4-FFF2-40B4-BE49-F238E27FC236}">
                <a16:creationId xmlns:a16="http://schemas.microsoft.com/office/drawing/2014/main" xmlns="" id="{9EF01E7C-0815-3544-8C88-585056B6F702}"/>
              </a:ext>
            </a:extLst>
          </p:cNvPr>
          <p:cNvSpPr/>
          <p:nvPr/>
        </p:nvSpPr>
        <p:spPr>
          <a:xfrm flipH="1">
            <a:off x="1062155" y="0"/>
            <a:ext cx="1813072" cy="2617190"/>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pic>
        <p:nvPicPr>
          <p:cNvPr id="3" name="Picture 2" descr="A close up of a sign&#10;&#10;Description automatically generated">
            <a:extLst>
              <a:ext uri="{FF2B5EF4-FFF2-40B4-BE49-F238E27FC236}">
                <a16:creationId xmlns:a16="http://schemas.microsoft.com/office/drawing/2014/main" xmlns="" id="{EC2F9B1F-7BD1-6149-A03B-82C989478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8602" y="1454912"/>
            <a:ext cx="1551171" cy="1083971"/>
          </a:xfrm>
          <a:prstGeom prst="rect">
            <a:avLst/>
          </a:prstGeom>
          <a:noFill/>
          <a:ln w="12700">
            <a:miter lim="400000"/>
          </a:ln>
        </p:spPr>
      </p:pic>
      <p:cxnSp>
        <p:nvCxnSpPr>
          <p:cNvPr id="17" name="Straight Connector 16">
            <a:extLst>
              <a:ext uri="{FF2B5EF4-FFF2-40B4-BE49-F238E27FC236}">
                <a16:creationId xmlns:a16="http://schemas.microsoft.com/office/drawing/2014/main" xmlns="" id="{8F7FABAF-C4AE-184E-A798-A90B67E62AA9}"/>
              </a:ext>
            </a:extLst>
          </p:cNvPr>
          <p:cNvCxnSpPr>
            <a:cxnSpLocks/>
          </p:cNvCxnSpPr>
          <p:nvPr/>
        </p:nvCxnSpPr>
        <p:spPr>
          <a:xfrm>
            <a:off x="1302424" y="2577262"/>
            <a:ext cx="3265595" cy="0"/>
          </a:xfrm>
          <a:prstGeom prst="line">
            <a:avLst/>
          </a:prstGeom>
          <a:solidFill>
            <a:schemeClr val="bg2">
              <a:lumMod val="50000"/>
            </a:schemeClr>
          </a:solidFill>
          <a:ln w="19050" cap="flat">
            <a:noFill/>
            <a:prstDash val="solid"/>
            <a:miter lim="400000"/>
          </a:ln>
          <a:effectLst/>
          <a:sp3d/>
        </p:spPr>
        <p:style>
          <a:lnRef idx="0">
            <a:scrgbClr r="0" g="0" b="0"/>
          </a:lnRef>
          <a:fillRef idx="0">
            <a:scrgbClr r="0" g="0" b="0"/>
          </a:fillRef>
          <a:effectRef idx="0">
            <a:scrgbClr r="0" g="0" b="0"/>
          </a:effectRef>
          <a:fontRef idx="none"/>
        </p:style>
      </p:cxnSp>
      <p:sp>
        <p:nvSpPr>
          <p:cNvPr id="12" name="Rectangle">
            <a:extLst>
              <a:ext uri="{FF2B5EF4-FFF2-40B4-BE49-F238E27FC236}">
                <a16:creationId xmlns:a16="http://schemas.microsoft.com/office/drawing/2014/main" xmlns="" id="{E9B7C18C-EA90-C64F-B31F-E9DBD0696AC1}"/>
              </a:ext>
            </a:extLst>
          </p:cNvPr>
          <p:cNvSpPr/>
          <p:nvPr/>
        </p:nvSpPr>
        <p:spPr>
          <a:xfrm flipH="1">
            <a:off x="-6" y="11080376"/>
            <a:ext cx="7315200"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xmlns="" id="{A336091D-F35F-784B-AA4A-8372B9C71A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677" y="1450045"/>
            <a:ext cx="1676941" cy="969798"/>
          </a:xfrm>
          <a:prstGeom prst="rect">
            <a:avLst/>
          </a:prstGeom>
        </p:spPr>
      </p:pic>
      <p:sp>
        <p:nvSpPr>
          <p:cNvPr id="2" name="TextBox 1">
            <a:extLst>
              <a:ext uri="{FF2B5EF4-FFF2-40B4-BE49-F238E27FC236}">
                <a16:creationId xmlns:a16="http://schemas.microsoft.com/office/drawing/2014/main" xmlns="" id="{953A30A3-4AE4-3D40-8059-160AC5951425}"/>
              </a:ext>
            </a:extLst>
          </p:cNvPr>
          <p:cNvSpPr txBox="1"/>
          <p:nvPr/>
        </p:nvSpPr>
        <p:spPr>
          <a:xfrm>
            <a:off x="981399" y="3309901"/>
            <a:ext cx="6456896" cy="1831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defTabSz="687311"/>
            <a:r>
              <a:rPr lang="en-US" sz="54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CAMPAIGN REVIEW</a:t>
            </a:r>
          </a:p>
          <a:p>
            <a:pPr defTabSz="531085">
              <a:lnSpc>
                <a:spcPts val="2637"/>
              </a:lnSpc>
            </a:pPr>
            <a:endParaRPr lang="en-US" sz="2400" b="0" dirty="0">
              <a:solidFill>
                <a:schemeClr val="bg2">
                  <a:lumMod val="50000"/>
                </a:schemeClr>
              </a:solidFill>
              <a:latin typeface="Calibri" panose="020F0502020204030204" pitchFamily="34" charset="0"/>
              <a:cs typeface="Calibri" panose="020F0502020204030204" pitchFamily="34" charset="0"/>
            </a:endParaRPr>
          </a:p>
          <a:p>
            <a:pPr defTabSz="531085">
              <a:lnSpc>
                <a:spcPts val="2637"/>
              </a:lnSpc>
            </a:pPr>
            <a:r>
              <a:rPr lang="en-US" sz="2400" dirty="0">
                <a:solidFill>
                  <a:schemeClr val="bg2">
                    <a:lumMod val="50000"/>
                  </a:schemeClr>
                </a:solidFill>
                <a:latin typeface="Calibri" panose="020F0502020204030204" pitchFamily="34" charset="0"/>
                <a:cs typeface="Calibri" panose="020F0502020204030204" pitchFamily="34" charset="0"/>
              </a:rPr>
              <a:t>TEEN VAPING AWARENESS CAMPAIGN</a:t>
            </a:r>
          </a:p>
          <a:p>
            <a:pPr defTabSz="531085">
              <a:lnSpc>
                <a:spcPts val="2637"/>
              </a:lnSpc>
            </a:pPr>
            <a:r>
              <a:rPr lang="en-US" sz="2400" dirty="0">
                <a:solidFill>
                  <a:schemeClr val="bg2">
                    <a:lumMod val="50000"/>
                  </a:schemeClr>
                </a:solidFill>
                <a:latin typeface="Calibri" panose="020F0502020204030204" pitchFamily="34" charset="0"/>
                <a:cs typeface="Calibri" panose="020F0502020204030204" pitchFamily="34" charset="0"/>
              </a:rPr>
              <a:t>City of Jacksonville, FL</a:t>
            </a:r>
          </a:p>
          <a:p>
            <a:pPr defTabSz="531085">
              <a:lnSpc>
                <a:spcPts val="2637"/>
              </a:lnSpc>
            </a:pPr>
            <a:endParaRPr lang="en-US" sz="2400" b="0" dirty="0">
              <a:solidFill>
                <a:schemeClr val="bg2">
                  <a:lumMod val="50000"/>
                </a:schemeClr>
              </a:solidFill>
              <a:latin typeface="Calibri" panose="020F0502020204030204" pitchFamily="34" charset="0"/>
              <a:cs typeface="Calibri" panose="020F0502020204030204" pitchFamily="34" charset="0"/>
            </a:endParaRPr>
          </a:p>
          <a:p>
            <a:pPr defTabSz="531085">
              <a:lnSpc>
                <a:spcPts val="2637"/>
              </a:lnSpc>
            </a:pPr>
            <a:r>
              <a:rPr lang="en-US" sz="1800" b="0" dirty="0">
                <a:solidFill>
                  <a:schemeClr val="bg2">
                    <a:lumMod val="50000"/>
                  </a:schemeClr>
                </a:solidFill>
                <a:latin typeface="Calibri" panose="020F0502020204030204" pitchFamily="34" charset="0"/>
                <a:cs typeface="Calibri" panose="020F0502020204030204" pitchFamily="34" charset="0"/>
              </a:rPr>
              <a:t>August 11, 2021</a:t>
            </a:r>
          </a:p>
        </p:txBody>
      </p:sp>
      <p:pic>
        <p:nvPicPr>
          <p:cNvPr id="7" name="Picture 6">
            <a:extLst>
              <a:ext uri="{FF2B5EF4-FFF2-40B4-BE49-F238E27FC236}">
                <a16:creationId xmlns:a16="http://schemas.microsoft.com/office/drawing/2014/main" xmlns="" id="{5E722EC1-326F-7546-8A10-AB8BC719BA5F}"/>
              </a:ext>
            </a:extLst>
          </p:cNvPr>
          <p:cNvPicPr>
            <a:picLocks noChangeAspect="1"/>
          </p:cNvPicPr>
          <p:nvPr/>
        </p:nvPicPr>
        <p:blipFill>
          <a:blip r:embed="rId4"/>
          <a:stretch>
            <a:fillRect/>
          </a:stretch>
        </p:blipFill>
        <p:spPr>
          <a:xfrm>
            <a:off x="3066154" y="1509918"/>
            <a:ext cx="1333500" cy="901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10</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4272475"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THE IMPACT OF COVID-19</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6019800"/>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29" name="Rectangle 28">
            <a:extLst>
              <a:ext uri="{FF2B5EF4-FFF2-40B4-BE49-F238E27FC236}">
                <a16:creationId xmlns:a16="http://schemas.microsoft.com/office/drawing/2014/main" xmlns="" id="{EBEF16F2-53A2-2B4E-9ABD-0703E41146DF}"/>
              </a:ext>
            </a:extLst>
          </p:cNvPr>
          <p:cNvSpPr/>
          <p:nvPr/>
        </p:nvSpPr>
        <p:spPr>
          <a:xfrm>
            <a:off x="9703341" y="1391056"/>
            <a:ext cx="7305472" cy="4555093"/>
          </a:xfrm>
          <a:prstGeom prst="rect">
            <a:avLst/>
          </a:prstGeom>
        </p:spPr>
        <p:txBody>
          <a:bodyPr wrap="square">
            <a:spAutoFit/>
          </a:bodyPr>
          <a:lstStyle/>
          <a:p>
            <a:pPr marL="342900" indent="-342900">
              <a:spcAft>
                <a:spcPts val="1200"/>
              </a:spcAft>
              <a:buFont typeface="+mj-lt"/>
              <a:buAutoNum type="arabicPeriod"/>
            </a:pPr>
            <a:r>
              <a:rPr lang="en-US" sz="1600" dirty="0">
                <a:solidFill>
                  <a:srgbClr val="0A5BAF"/>
                </a:solidFill>
                <a:latin typeface="Calibri" panose="020F0502020204030204" pitchFamily="34" charset="0"/>
                <a:cs typeface="Calibri" panose="020F0502020204030204" pitchFamily="34" charset="0"/>
              </a:rPr>
              <a:t>Unplanned and unexpected local and national policy and safety issues </a:t>
            </a:r>
            <a:r>
              <a:rPr lang="en-US" sz="1600" b="0" dirty="0">
                <a:solidFill>
                  <a:schemeClr val="bg2">
                    <a:lumMod val="75000"/>
                  </a:schemeClr>
                </a:solidFill>
                <a:latin typeface="Calibri" panose="020F0502020204030204" pitchFamily="34" charset="0"/>
                <a:cs typeface="Calibri" panose="020F0502020204030204" pitchFamily="34" charset="0"/>
              </a:rPr>
              <a:t>caused significant delays in awarding the campaign, and in launching it, shrinking the time available to achieve our objectives. </a:t>
            </a:r>
          </a:p>
          <a:p>
            <a:pPr marL="342900" indent="-342900">
              <a:spcAft>
                <a:spcPts val="1200"/>
              </a:spcAft>
              <a:buFontTx/>
              <a:buAutoNum type="arabicPeriod"/>
            </a:pPr>
            <a:r>
              <a:rPr lang="en-US" sz="1600" dirty="0">
                <a:solidFill>
                  <a:srgbClr val="0A5BAF"/>
                </a:solidFill>
                <a:latin typeface="Calibri" panose="020F0502020204030204" pitchFamily="34" charset="0"/>
                <a:cs typeface="Calibri" panose="020F0502020204030204" pitchFamily="34" charset="0"/>
              </a:rPr>
              <a:t>The inability to host in-person meetings, trainings and events </a:t>
            </a:r>
            <a:r>
              <a:rPr lang="en-US" sz="1600" b="0" dirty="0">
                <a:solidFill>
                  <a:schemeClr val="bg2">
                    <a:lumMod val="75000"/>
                  </a:schemeClr>
                </a:solidFill>
                <a:latin typeface="Calibri" panose="020F0502020204030204" pitchFamily="34" charset="0"/>
                <a:cs typeface="Calibri" panose="020F0502020204030204" pitchFamily="34" charset="0"/>
              </a:rPr>
              <a:t>– especially at schools – forced us to abandon some fundamental public health communications tactics. </a:t>
            </a:r>
          </a:p>
          <a:p>
            <a:pPr marL="342900" indent="-342900">
              <a:spcAft>
                <a:spcPts val="1200"/>
              </a:spcAft>
              <a:buFontTx/>
              <a:buAutoNum type="arabicPeriod"/>
            </a:pPr>
            <a:r>
              <a:rPr lang="en-US" sz="1600" dirty="0">
                <a:solidFill>
                  <a:srgbClr val="0A5BAF"/>
                </a:solidFill>
                <a:latin typeface="Calibri" panose="020F0502020204030204" pitchFamily="34" charset="0"/>
                <a:cs typeface="Calibri" panose="020F0502020204030204" pitchFamily="34" charset="0"/>
              </a:rPr>
              <a:t>Lockdowns and health safety measures </a:t>
            </a:r>
            <a:r>
              <a:rPr lang="en-US" sz="1600" b="0" dirty="0">
                <a:solidFill>
                  <a:schemeClr val="bg2">
                    <a:lumMod val="75000"/>
                  </a:schemeClr>
                </a:solidFill>
                <a:latin typeface="Calibri" panose="020F0502020204030204" pitchFamily="34" charset="0"/>
                <a:cs typeface="Calibri" panose="020F0502020204030204" pitchFamily="34" charset="0"/>
              </a:rPr>
              <a:t>denied us the opportunity to build out our network of local partners and supporters.</a:t>
            </a:r>
          </a:p>
          <a:p>
            <a:pPr marL="342900" indent="-342900">
              <a:spcAft>
                <a:spcPts val="1200"/>
              </a:spcAft>
              <a:buFontTx/>
              <a:buAutoNum type="arabicPeriod"/>
            </a:pPr>
            <a:r>
              <a:rPr lang="en-US" sz="1600" dirty="0">
                <a:solidFill>
                  <a:srgbClr val="0A5BAF"/>
                </a:solidFill>
                <a:latin typeface="Calibri" panose="020F0502020204030204" pitchFamily="34" charset="0"/>
                <a:cs typeface="Calibri" panose="020F0502020204030204" pitchFamily="34" charset="0"/>
              </a:rPr>
              <a:t>Expanding workplace restrictions </a:t>
            </a:r>
            <a:r>
              <a:rPr lang="en-US" sz="1600" b="0" dirty="0">
                <a:solidFill>
                  <a:schemeClr val="bg2">
                    <a:lumMod val="75000"/>
                  </a:schemeClr>
                </a:solidFill>
                <a:latin typeface="Calibri" panose="020F0502020204030204" pitchFamily="34" charset="0"/>
                <a:cs typeface="Calibri" panose="020F0502020204030204" pitchFamily="34" charset="0"/>
              </a:rPr>
              <a:t>meant that we were in a race against time to produce the videos and photography we needed for the campaign. </a:t>
            </a:r>
          </a:p>
          <a:p>
            <a:pPr marL="342900" indent="-342900">
              <a:spcAft>
                <a:spcPts val="1200"/>
              </a:spcAft>
              <a:buFontTx/>
              <a:buAutoNum type="arabicPeriod"/>
            </a:pPr>
            <a:r>
              <a:rPr lang="en-US" sz="1600" dirty="0">
                <a:solidFill>
                  <a:srgbClr val="0A5BAF"/>
                </a:solidFill>
                <a:latin typeface="Calibri" panose="020F0502020204030204" pitchFamily="34" charset="0"/>
                <a:cs typeface="Calibri" panose="020F0502020204030204" pitchFamily="34" charset="0"/>
              </a:rPr>
              <a:t>State of emergency declarations and other public health decisions </a:t>
            </a:r>
            <a:r>
              <a:rPr lang="en-US" sz="1600" b="0" dirty="0">
                <a:solidFill>
                  <a:schemeClr val="bg2">
                    <a:lumMod val="75000"/>
                  </a:schemeClr>
                </a:solidFill>
                <a:latin typeface="Calibri" panose="020F0502020204030204" pitchFamily="34" charset="0"/>
                <a:cs typeface="Calibri" panose="020F0502020204030204" pitchFamily="34" charset="0"/>
              </a:rPr>
              <a:t>changed the habits and daily behaviors of the local population, pushing us to adjust our media buys and placements.</a:t>
            </a:r>
          </a:p>
          <a:p>
            <a:pPr marL="342900" indent="-342900">
              <a:spcAft>
                <a:spcPts val="1200"/>
              </a:spcAft>
              <a:buFontTx/>
              <a:buAutoNum type="arabicPeriod"/>
            </a:pPr>
            <a:r>
              <a:rPr lang="en-US" sz="1600" dirty="0">
                <a:solidFill>
                  <a:srgbClr val="0A5BAF"/>
                </a:solidFill>
                <a:latin typeface="Calibri" panose="020F0502020204030204" pitchFamily="34" charset="0"/>
                <a:cs typeface="Calibri" panose="020F0502020204030204" pitchFamily="34" charset="0"/>
              </a:rPr>
              <a:t>Media resources were focused on COVID coverage</a:t>
            </a:r>
            <a:r>
              <a:rPr lang="en-US" sz="1600" b="0" dirty="0">
                <a:solidFill>
                  <a:schemeClr val="bg2">
                    <a:lumMod val="75000"/>
                  </a:schemeClr>
                </a:solidFill>
                <a:latin typeface="Calibri" panose="020F0502020204030204" pitchFamily="34" charset="0"/>
                <a:cs typeface="Calibri" panose="020F0502020204030204" pitchFamily="34" charset="0"/>
              </a:rPr>
              <a:t>, making it more difficult to place stories about our campaign, hindering our planned PR efforts.</a:t>
            </a:r>
          </a:p>
        </p:txBody>
      </p:sp>
      <p:sp>
        <p:nvSpPr>
          <p:cNvPr id="11" name="Rectangle 10">
            <a:extLst>
              <a:ext uri="{FF2B5EF4-FFF2-40B4-BE49-F238E27FC236}">
                <a16:creationId xmlns:a16="http://schemas.microsoft.com/office/drawing/2014/main" xmlns="" id="{33511E5E-9BAF-104F-9A14-160FFC6E6D56}"/>
              </a:ext>
            </a:extLst>
          </p:cNvPr>
          <p:cNvSpPr/>
          <p:nvPr/>
        </p:nvSpPr>
        <p:spPr>
          <a:xfrm>
            <a:off x="136187" y="1545080"/>
            <a:ext cx="2723740" cy="2062103"/>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Unplanned and unexpected local and national policy and safety issues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Delayed awarding the campaign and launching it, shrinking the time available to achieve our objectives. </a:t>
            </a:r>
          </a:p>
        </p:txBody>
      </p:sp>
      <p:sp>
        <p:nvSpPr>
          <p:cNvPr id="12" name="Rectangle 11">
            <a:extLst>
              <a:ext uri="{FF2B5EF4-FFF2-40B4-BE49-F238E27FC236}">
                <a16:creationId xmlns:a16="http://schemas.microsoft.com/office/drawing/2014/main" xmlns="" id="{86D794C0-3F3D-2A49-85F0-E3B6406DBE09}"/>
              </a:ext>
            </a:extLst>
          </p:cNvPr>
          <p:cNvSpPr/>
          <p:nvPr/>
        </p:nvSpPr>
        <p:spPr>
          <a:xfrm>
            <a:off x="3172838" y="1545080"/>
            <a:ext cx="2789406" cy="1815882"/>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Unable to host in-person meetings, trainings and events, especially at schools</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Forced us to abandon some fundamental public health communications tactics. </a:t>
            </a:r>
          </a:p>
        </p:txBody>
      </p:sp>
      <p:sp>
        <p:nvSpPr>
          <p:cNvPr id="13" name="Rectangle 12">
            <a:extLst>
              <a:ext uri="{FF2B5EF4-FFF2-40B4-BE49-F238E27FC236}">
                <a16:creationId xmlns:a16="http://schemas.microsoft.com/office/drawing/2014/main" xmlns="" id="{9FB30A80-D397-2F49-8643-F1D8E1373D85}"/>
              </a:ext>
            </a:extLst>
          </p:cNvPr>
          <p:cNvSpPr/>
          <p:nvPr/>
        </p:nvSpPr>
        <p:spPr>
          <a:xfrm>
            <a:off x="6096000" y="1584923"/>
            <a:ext cx="2726987" cy="1569660"/>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Lockdowns and health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safety measures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Denied us the opportunity to build out our network of local partners and supporters.</a:t>
            </a:r>
          </a:p>
        </p:txBody>
      </p:sp>
      <p:sp>
        <p:nvSpPr>
          <p:cNvPr id="14" name="Rectangle 13">
            <a:extLst>
              <a:ext uri="{FF2B5EF4-FFF2-40B4-BE49-F238E27FC236}">
                <a16:creationId xmlns:a16="http://schemas.microsoft.com/office/drawing/2014/main" xmlns="" id="{77A4D051-B0C3-7940-B6F2-EC9666668E7D}"/>
              </a:ext>
            </a:extLst>
          </p:cNvPr>
          <p:cNvSpPr/>
          <p:nvPr/>
        </p:nvSpPr>
        <p:spPr>
          <a:xfrm>
            <a:off x="165368" y="4194248"/>
            <a:ext cx="2665379" cy="1815882"/>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Expanding workplace restrictions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Put us in a race against time to produce the videos and photography we needed for the campaign. </a:t>
            </a:r>
          </a:p>
        </p:txBody>
      </p:sp>
      <p:sp>
        <p:nvSpPr>
          <p:cNvPr id="15" name="Rectangle 14">
            <a:extLst>
              <a:ext uri="{FF2B5EF4-FFF2-40B4-BE49-F238E27FC236}">
                <a16:creationId xmlns:a16="http://schemas.microsoft.com/office/drawing/2014/main" xmlns="" id="{9B7EF731-8F88-7841-AAB0-95C2CD546841}"/>
              </a:ext>
            </a:extLst>
          </p:cNvPr>
          <p:cNvSpPr/>
          <p:nvPr/>
        </p:nvSpPr>
        <p:spPr>
          <a:xfrm>
            <a:off x="3073535" y="4194248"/>
            <a:ext cx="2996931" cy="1815882"/>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State of emergency declarations and other public health decisions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dirty="0">
                <a:solidFill>
                  <a:schemeClr val="bg2">
                    <a:lumMod val="75000"/>
                  </a:schemeClr>
                </a:solidFill>
                <a:latin typeface="Calibri" panose="020F0502020204030204" pitchFamily="34" charset="0"/>
                <a:cs typeface="Calibri" panose="020F0502020204030204" pitchFamily="34" charset="0"/>
              </a:rPr>
              <a:t/>
            </a:r>
            <a:br>
              <a:rPr lang="en-US" sz="160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Changed the habits and daily behaviors of the local population, pushing us to adjust our media buys and placements.</a:t>
            </a:r>
          </a:p>
        </p:txBody>
      </p:sp>
      <p:sp>
        <p:nvSpPr>
          <p:cNvPr id="16" name="Rectangle 15">
            <a:extLst>
              <a:ext uri="{FF2B5EF4-FFF2-40B4-BE49-F238E27FC236}">
                <a16:creationId xmlns:a16="http://schemas.microsoft.com/office/drawing/2014/main" xmlns="" id="{54BC325C-8849-394F-B473-07815B36A4CA}"/>
              </a:ext>
            </a:extLst>
          </p:cNvPr>
          <p:cNvSpPr/>
          <p:nvPr/>
        </p:nvSpPr>
        <p:spPr>
          <a:xfrm>
            <a:off x="6096000" y="4194248"/>
            <a:ext cx="2822643" cy="1815882"/>
          </a:xfrm>
          <a:prstGeom prst="rect">
            <a:avLst/>
          </a:prstGeom>
        </p:spPr>
        <p:txBody>
          <a:bodyPr wrap="square">
            <a:spAutoFit/>
          </a:bodyPr>
          <a:lstStyle/>
          <a:p>
            <a:pPr algn="ctr">
              <a:spcAft>
                <a:spcPts val="1200"/>
              </a:spcAft>
            </a:pPr>
            <a:r>
              <a:rPr lang="en-US" sz="1600" dirty="0">
                <a:solidFill>
                  <a:schemeClr val="bg2">
                    <a:lumMod val="75000"/>
                  </a:schemeClr>
                </a:solidFill>
                <a:latin typeface="Calibri" panose="020F0502020204030204" pitchFamily="34" charset="0"/>
                <a:cs typeface="Calibri" panose="020F0502020204030204" pitchFamily="34" charset="0"/>
              </a:rPr>
              <a:t>Media resources were focused on COVID coverage</a:t>
            </a:r>
            <a:r>
              <a:rPr lang="en-US" sz="1600" b="0" dirty="0">
                <a:solidFill>
                  <a:schemeClr val="bg2">
                    <a:lumMod val="75000"/>
                  </a:schemeClr>
                </a:solidFill>
                <a:latin typeface="Calibri" panose="020F0502020204030204" pitchFamily="34" charset="0"/>
                <a:cs typeface="Calibri" panose="020F0502020204030204" pitchFamily="34" charset="0"/>
              </a:rPr>
              <a:t/>
            </a:r>
            <a:br>
              <a:rPr lang="en-US" sz="1600" b="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
            </a:r>
            <a:br>
              <a:rPr lang="en-US" sz="1600" b="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Made it more difficult </a:t>
            </a:r>
            <a:br>
              <a:rPr lang="en-US" sz="1600" b="0" dirty="0">
                <a:solidFill>
                  <a:schemeClr val="bg2">
                    <a:lumMod val="75000"/>
                  </a:schemeClr>
                </a:solidFill>
                <a:latin typeface="Calibri" panose="020F050202020403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cs typeface="Calibri" panose="020F0502020204030204" pitchFamily="34" charset="0"/>
              </a:rPr>
              <a:t>to place stories about our campaign, hindering our planned PR efforts.</a:t>
            </a:r>
          </a:p>
        </p:txBody>
      </p:sp>
      <p:sp>
        <p:nvSpPr>
          <p:cNvPr id="18" name="Triangle 17">
            <a:extLst>
              <a:ext uri="{FF2B5EF4-FFF2-40B4-BE49-F238E27FC236}">
                <a16:creationId xmlns:a16="http://schemas.microsoft.com/office/drawing/2014/main" xmlns="" id="{8A133BE6-65D0-2740-8058-85B35D3A9D11}"/>
              </a:ext>
            </a:extLst>
          </p:cNvPr>
          <p:cNvSpPr/>
          <p:nvPr/>
        </p:nvSpPr>
        <p:spPr>
          <a:xfrm rot="10800000">
            <a:off x="1374309" y="2419268"/>
            <a:ext cx="247498" cy="115011"/>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bg2">
                  <a:lumMod val="75000"/>
                </a:schemeClr>
              </a:solidFill>
              <a:effectLst/>
              <a:uFillTx/>
              <a:latin typeface="+mn-lt"/>
              <a:ea typeface="+mn-ea"/>
              <a:cs typeface="+mn-cs"/>
              <a:sym typeface="Helvetica Neue Medium"/>
            </a:endParaRPr>
          </a:p>
        </p:txBody>
      </p:sp>
      <p:sp>
        <p:nvSpPr>
          <p:cNvPr id="27" name="Triangle 26">
            <a:extLst>
              <a:ext uri="{FF2B5EF4-FFF2-40B4-BE49-F238E27FC236}">
                <a16:creationId xmlns:a16="http://schemas.microsoft.com/office/drawing/2014/main" xmlns="" id="{A5D70503-8E43-6F4C-80A6-513AD72B06C9}"/>
              </a:ext>
            </a:extLst>
          </p:cNvPr>
          <p:cNvSpPr/>
          <p:nvPr/>
        </p:nvSpPr>
        <p:spPr>
          <a:xfrm rot="10800000">
            <a:off x="4427704" y="2419268"/>
            <a:ext cx="247498" cy="115011"/>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bg2">
                  <a:lumMod val="75000"/>
                </a:schemeClr>
              </a:solidFill>
              <a:effectLst/>
              <a:uFillTx/>
              <a:latin typeface="+mn-lt"/>
              <a:ea typeface="+mn-ea"/>
              <a:cs typeface="+mn-cs"/>
              <a:sym typeface="Helvetica Neue Medium"/>
            </a:endParaRPr>
          </a:p>
        </p:txBody>
      </p:sp>
      <p:sp>
        <p:nvSpPr>
          <p:cNvPr id="30" name="Triangle 29">
            <a:extLst>
              <a:ext uri="{FF2B5EF4-FFF2-40B4-BE49-F238E27FC236}">
                <a16:creationId xmlns:a16="http://schemas.microsoft.com/office/drawing/2014/main" xmlns="" id="{2FAD8EE2-BDC3-3946-B704-1D004EF3587E}"/>
              </a:ext>
            </a:extLst>
          </p:cNvPr>
          <p:cNvSpPr/>
          <p:nvPr/>
        </p:nvSpPr>
        <p:spPr>
          <a:xfrm rot="10800000">
            <a:off x="7383572" y="2180686"/>
            <a:ext cx="247498" cy="126512"/>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bg2">
                  <a:lumMod val="75000"/>
                </a:schemeClr>
              </a:solidFill>
              <a:effectLst/>
              <a:uFillTx/>
              <a:latin typeface="+mn-lt"/>
              <a:ea typeface="+mn-ea"/>
              <a:cs typeface="+mn-cs"/>
              <a:sym typeface="Helvetica Neue Medium"/>
            </a:endParaRPr>
          </a:p>
        </p:txBody>
      </p:sp>
      <p:sp>
        <p:nvSpPr>
          <p:cNvPr id="2" name="TextBox 1">
            <a:extLst>
              <a:ext uri="{FF2B5EF4-FFF2-40B4-BE49-F238E27FC236}">
                <a16:creationId xmlns:a16="http://schemas.microsoft.com/office/drawing/2014/main" xmlns="" id="{2FDAF55B-0349-A147-8F8E-BCA366DCE741}"/>
              </a:ext>
            </a:extLst>
          </p:cNvPr>
          <p:cNvSpPr txBox="1"/>
          <p:nvPr/>
        </p:nvSpPr>
        <p:spPr>
          <a:xfrm>
            <a:off x="1285659" y="1109647"/>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- 1 -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sp>
        <p:nvSpPr>
          <p:cNvPr id="31" name="TextBox 30">
            <a:extLst>
              <a:ext uri="{FF2B5EF4-FFF2-40B4-BE49-F238E27FC236}">
                <a16:creationId xmlns:a16="http://schemas.microsoft.com/office/drawing/2014/main" xmlns="" id="{3086281F-8E1F-284A-9B5E-361A903A9AD7}"/>
              </a:ext>
            </a:extLst>
          </p:cNvPr>
          <p:cNvSpPr txBox="1"/>
          <p:nvPr/>
        </p:nvSpPr>
        <p:spPr>
          <a:xfrm>
            <a:off x="4343400" y="1109647"/>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- 2 -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sp>
        <p:nvSpPr>
          <p:cNvPr id="32" name="TextBox 31">
            <a:extLst>
              <a:ext uri="{FF2B5EF4-FFF2-40B4-BE49-F238E27FC236}">
                <a16:creationId xmlns:a16="http://schemas.microsoft.com/office/drawing/2014/main" xmlns="" id="{EC27A6EE-B682-9346-887F-9031C35A6E66}"/>
              </a:ext>
            </a:extLst>
          </p:cNvPr>
          <p:cNvSpPr txBox="1"/>
          <p:nvPr/>
        </p:nvSpPr>
        <p:spPr>
          <a:xfrm>
            <a:off x="7294923" y="1109647"/>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- 3 -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sp>
        <p:nvSpPr>
          <p:cNvPr id="33" name="Triangle 32">
            <a:extLst>
              <a:ext uri="{FF2B5EF4-FFF2-40B4-BE49-F238E27FC236}">
                <a16:creationId xmlns:a16="http://schemas.microsoft.com/office/drawing/2014/main" xmlns="" id="{682918BA-3014-AF46-9F28-C25337A8C3C7}"/>
              </a:ext>
            </a:extLst>
          </p:cNvPr>
          <p:cNvSpPr/>
          <p:nvPr/>
        </p:nvSpPr>
        <p:spPr>
          <a:xfrm rot="10800000">
            <a:off x="1374308" y="4803848"/>
            <a:ext cx="247498" cy="115011"/>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Triangle 33">
            <a:extLst>
              <a:ext uri="{FF2B5EF4-FFF2-40B4-BE49-F238E27FC236}">
                <a16:creationId xmlns:a16="http://schemas.microsoft.com/office/drawing/2014/main" xmlns="" id="{4C97C4E7-3D12-2C49-B6F7-C695ADAEB2B4}"/>
              </a:ext>
            </a:extLst>
          </p:cNvPr>
          <p:cNvSpPr/>
          <p:nvPr/>
        </p:nvSpPr>
        <p:spPr>
          <a:xfrm rot="10800000">
            <a:off x="4427704" y="4813579"/>
            <a:ext cx="247498" cy="115011"/>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Triangle 34">
            <a:extLst>
              <a:ext uri="{FF2B5EF4-FFF2-40B4-BE49-F238E27FC236}">
                <a16:creationId xmlns:a16="http://schemas.microsoft.com/office/drawing/2014/main" xmlns="" id="{56246DAD-4D81-674C-9560-78909482F57B}"/>
              </a:ext>
            </a:extLst>
          </p:cNvPr>
          <p:cNvSpPr/>
          <p:nvPr/>
        </p:nvSpPr>
        <p:spPr>
          <a:xfrm rot="10800000">
            <a:off x="7383573" y="4803848"/>
            <a:ext cx="247498" cy="126512"/>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TextBox 35">
            <a:extLst>
              <a:ext uri="{FF2B5EF4-FFF2-40B4-BE49-F238E27FC236}">
                <a16:creationId xmlns:a16="http://schemas.microsoft.com/office/drawing/2014/main" xmlns="" id="{EA46E864-A970-2C42-B750-C891836D31AC}"/>
              </a:ext>
            </a:extLst>
          </p:cNvPr>
          <p:cNvSpPr txBox="1"/>
          <p:nvPr/>
        </p:nvSpPr>
        <p:spPr>
          <a:xfrm>
            <a:off x="1285659" y="3868368"/>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- 4 -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sp>
        <p:nvSpPr>
          <p:cNvPr id="37" name="TextBox 36">
            <a:extLst>
              <a:ext uri="{FF2B5EF4-FFF2-40B4-BE49-F238E27FC236}">
                <a16:creationId xmlns:a16="http://schemas.microsoft.com/office/drawing/2014/main" xmlns="" id="{58FD1E6B-61B6-1647-8757-D90A127932AA}"/>
              </a:ext>
            </a:extLst>
          </p:cNvPr>
          <p:cNvSpPr txBox="1"/>
          <p:nvPr/>
        </p:nvSpPr>
        <p:spPr>
          <a:xfrm>
            <a:off x="4343400" y="3868368"/>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- 5 -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sp>
        <p:nvSpPr>
          <p:cNvPr id="38" name="TextBox 37">
            <a:extLst>
              <a:ext uri="{FF2B5EF4-FFF2-40B4-BE49-F238E27FC236}">
                <a16:creationId xmlns:a16="http://schemas.microsoft.com/office/drawing/2014/main" xmlns="" id="{DF6392BE-D70A-9C4F-AA83-4279CC9A77C1}"/>
              </a:ext>
            </a:extLst>
          </p:cNvPr>
          <p:cNvSpPr txBox="1"/>
          <p:nvPr/>
        </p:nvSpPr>
        <p:spPr>
          <a:xfrm>
            <a:off x="7294923" y="3868368"/>
            <a:ext cx="4247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0A5BAF"/>
                </a:solidFill>
                <a:latin typeface="Calibri" panose="020F0502020204030204" pitchFamily="34" charset="0"/>
                <a:cs typeface="Calibri" panose="020F0502020204030204" pitchFamily="34" charset="0"/>
              </a:rPr>
              <a:t>- 6 -</a:t>
            </a:r>
            <a:endParaRPr kumimoji="0" lang="en-US" sz="1600" i="0" u="none" strike="noStrike" cap="none" spc="0" normalizeH="0" baseline="0" dirty="0">
              <a:ln>
                <a:noFill/>
              </a:ln>
              <a:solidFill>
                <a:srgbClr val="0A5BAF"/>
              </a:solidFill>
              <a:effectLst/>
              <a:uFillTx/>
              <a:latin typeface="Calibri" panose="020F0502020204030204" pitchFamily="34" charset="0"/>
              <a:cs typeface="Calibri" panose="020F0502020204030204" pitchFamily="34" charset="0"/>
              <a:sym typeface="Helvetica Neue"/>
            </a:endParaRPr>
          </a:p>
        </p:txBody>
      </p:sp>
      <p:cxnSp>
        <p:nvCxnSpPr>
          <p:cNvPr id="4" name="Straight Connector 3">
            <a:extLst>
              <a:ext uri="{FF2B5EF4-FFF2-40B4-BE49-F238E27FC236}">
                <a16:creationId xmlns:a16="http://schemas.microsoft.com/office/drawing/2014/main" xmlns="" id="{A65F5BED-06CA-CD4F-B96E-11307A368B7F}"/>
              </a:ext>
            </a:extLst>
          </p:cNvPr>
          <p:cNvCxnSpPr/>
          <p:nvPr/>
        </p:nvCxnSpPr>
        <p:spPr>
          <a:xfrm>
            <a:off x="447472"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xmlns="" id="{3190A332-4D57-C146-9C0D-AE28EE89B80F}"/>
              </a:ext>
            </a:extLst>
          </p:cNvPr>
          <p:cNvCxnSpPr/>
          <p:nvPr/>
        </p:nvCxnSpPr>
        <p:spPr>
          <a:xfrm>
            <a:off x="1600200"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xmlns="" id="{A2F31597-49E8-1F46-A81F-B241644640A1}"/>
              </a:ext>
            </a:extLst>
          </p:cNvPr>
          <p:cNvCxnSpPr/>
          <p:nvPr/>
        </p:nvCxnSpPr>
        <p:spPr>
          <a:xfrm>
            <a:off x="3505200"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xmlns="" id="{8D2FAB60-29E9-E44F-95BD-91E784D8CB1A}"/>
              </a:ext>
            </a:extLst>
          </p:cNvPr>
          <p:cNvCxnSpPr/>
          <p:nvPr/>
        </p:nvCxnSpPr>
        <p:spPr>
          <a:xfrm>
            <a:off x="4657928"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xmlns="" id="{EB66E44B-923F-0047-B682-320D0CD39DD3}"/>
              </a:ext>
            </a:extLst>
          </p:cNvPr>
          <p:cNvCxnSpPr/>
          <p:nvPr/>
        </p:nvCxnSpPr>
        <p:spPr>
          <a:xfrm>
            <a:off x="6477000"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xmlns="" id="{5A94C56D-2C9D-CE4A-BBB4-4FAC76661480}"/>
              </a:ext>
            </a:extLst>
          </p:cNvPr>
          <p:cNvCxnSpPr/>
          <p:nvPr/>
        </p:nvCxnSpPr>
        <p:spPr>
          <a:xfrm>
            <a:off x="7629728" y="1303510"/>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xmlns="" id="{034D6492-B9C6-5F44-80AC-26FF763451FD}"/>
              </a:ext>
            </a:extLst>
          </p:cNvPr>
          <p:cNvCxnSpPr/>
          <p:nvPr/>
        </p:nvCxnSpPr>
        <p:spPr>
          <a:xfrm>
            <a:off x="6467272"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xmlns="" id="{4FCDA800-54D8-EE40-91B7-CEA1F60AE81D}"/>
              </a:ext>
            </a:extLst>
          </p:cNvPr>
          <p:cNvCxnSpPr/>
          <p:nvPr/>
        </p:nvCxnSpPr>
        <p:spPr>
          <a:xfrm>
            <a:off x="7620000"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xmlns="" id="{BE7CCF86-564D-3F4D-8E6E-44BA9B0715D5}"/>
              </a:ext>
            </a:extLst>
          </p:cNvPr>
          <p:cNvCxnSpPr/>
          <p:nvPr/>
        </p:nvCxnSpPr>
        <p:spPr>
          <a:xfrm>
            <a:off x="3505200"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xmlns="" id="{3AAA064F-7614-2B4F-AD4B-769DA7DC3869}"/>
              </a:ext>
            </a:extLst>
          </p:cNvPr>
          <p:cNvCxnSpPr/>
          <p:nvPr/>
        </p:nvCxnSpPr>
        <p:spPr>
          <a:xfrm>
            <a:off x="4657928"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xmlns="" id="{C908357F-324E-FE47-B800-76711DDC3866}"/>
              </a:ext>
            </a:extLst>
          </p:cNvPr>
          <p:cNvCxnSpPr/>
          <p:nvPr/>
        </p:nvCxnSpPr>
        <p:spPr>
          <a:xfrm>
            <a:off x="466928"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xmlns="" id="{72DC486B-36BB-954F-8578-B1C6E6FB042E}"/>
              </a:ext>
            </a:extLst>
          </p:cNvPr>
          <p:cNvCxnSpPr/>
          <p:nvPr/>
        </p:nvCxnSpPr>
        <p:spPr>
          <a:xfrm>
            <a:off x="1619656" y="4067784"/>
            <a:ext cx="933855" cy="0"/>
          </a:xfrm>
          <a:prstGeom prst="line">
            <a:avLst/>
          </a:prstGeom>
          <a:noFill/>
          <a:ln w="254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734454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074909"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11</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5"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11</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66" name="Rectangle">
            <a:extLst>
              <a:ext uri="{FF2B5EF4-FFF2-40B4-BE49-F238E27FC236}">
                <a16:creationId xmlns:a16="http://schemas.microsoft.com/office/drawing/2014/main" xmlns="" id="{7779325D-CE4D-104F-B6E3-98E63AF16516}"/>
              </a:ext>
            </a:extLst>
          </p:cNvPr>
          <p:cNvSpPr/>
          <p:nvPr/>
        </p:nvSpPr>
        <p:spPr>
          <a:xfrm flipH="1">
            <a:off x="0" y="0"/>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67" name="TextBox 66">
            <a:extLst>
              <a:ext uri="{FF2B5EF4-FFF2-40B4-BE49-F238E27FC236}">
                <a16:creationId xmlns:a16="http://schemas.microsoft.com/office/drawing/2014/main" xmlns="" id="{B9330C31-E798-F24D-8F19-365D8DCD07D4}"/>
              </a:ext>
            </a:extLst>
          </p:cNvPr>
          <p:cNvSpPr txBox="1"/>
          <p:nvPr/>
        </p:nvSpPr>
        <p:spPr>
          <a:xfrm>
            <a:off x="492913" y="140176"/>
            <a:ext cx="2427419"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REALITY BITES</a:t>
            </a:r>
          </a:p>
        </p:txBody>
      </p:sp>
      <p:grpSp>
        <p:nvGrpSpPr>
          <p:cNvPr id="80" name="Group 79">
            <a:extLst>
              <a:ext uri="{FF2B5EF4-FFF2-40B4-BE49-F238E27FC236}">
                <a16:creationId xmlns:a16="http://schemas.microsoft.com/office/drawing/2014/main" xmlns="" id="{17A331CF-FE81-344F-81C9-7C2CEACA777A}"/>
              </a:ext>
            </a:extLst>
          </p:cNvPr>
          <p:cNvGrpSpPr/>
          <p:nvPr/>
        </p:nvGrpSpPr>
        <p:grpSpPr>
          <a:xfrm>
            <a:off x="1461247" y="2204720"/>
            <a:ext cx="6196405" cy="1048334"/>
            <a:chOff x="1625600" y="3295940"/>
            <a:chExt cx="4978400" cy="2895598"/>
          </a:xfrm>
        </p:grpSpPr>
        <p:grpSp>
          <p:nvGrpSpPr>
            <p:cNvPr id="81" name="Group 80">
              <a:extLst>
                <a:ext uri="{FF2B5EF4-FFF2-40B4-BE49-F238E27FC236}">
                  <a16:creationId xmlns:a16="http://schemas.microsoft.com/office/drawing/2014/main" xmlns="" id="{C28FA36E-83C6-8B4D-9243-8279C47C7698}"/>
                </a:ext>
              </a:extLst>
            </p:cNvPr>
            <p:cNvGrpSpPr/>
            <p:nvPr/>
          </p:nvGrpSpPr>
          <p:grpSpPr>
            <a:xfrm>
              <a:off x="5223933" y="3295940"/>
              <a:ext cx="1380067" cy="2895598"/>
              <a:chOff x="5223933" y="3295940"/>
              <a:chExt cx="1380067" cy="2895598"/>
            </a:xfrm>
          </p:grpSpPr>
          <p:cxnSp>
            <p:nvCxnSpPr>
              <p:cNvPr id="85" name="Straight Connector 84">
                <a:extLst>
                  <a:ext uri="{FF2B5EF4-FFF2-40B4-BE49-F238E27FC236}">
                    <a16:creationId xmlns:a16="http://schemas.microsoft.com/office/drawing/2014/main" xmlns="" id="{3207C3C8-619B-9F46-9504-B1165A07447E}"/>
                  </a:ext>
                </a:extLst>
              </p:cNvPr>
              <p:cNvCxnSpPr>
                <a:cxnSpLocks/>
              </p:cNvCxnSpPr>
              <p:nvPr/>
            </p:nvCxnSpPr>
            <p:spPr>
              <a:xfrm flipH="1">
                <a:off x="5223933" y="3295940"/>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cxnSp>
            <p:nvCxnSpPr>
              <p:cNvPr id="86" name="Straight Connector 85">
                <a:extLst>
                  <a:ext uri="{FF2B5EF4-FFF2-40B4-BE49-F238E27FC236}">
                    <a16:creationId xmlns:a16="http://schemas.microsoft.com/office/drawing/2014/main" xmlns="" id="{257A09EA-EC27-A741-85EF-BABEA3581DBC}"/>
                  </a:ext>
                </a:extLst>
              </p:cNvPr>
              <p:cNvCxnSpPr>
                <a:cxnSpLocks/>
              </p:cNvCxnSpPr>
              <p:nvPr/>
            </p:nvCxnSpPr>
            <p:spPr>
              <a:xfrm flipH="1" flipV="1">
                <a:off x="5232399" y="4743738"/>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grpSp>
        <p:grpSp>
          <p:nvGrpSpPr>
            <p:cNvPr id="82" name="Group 81">
              <a:extLst>
                <a:ext uri="{FF2B5EF4-FFF2-40B4-BE49-F238E27FC236}">
                  <a16:creationId xmlns:a16="http://schemas.microsoft.com/office/drawing/2014/main" xmlns="" id="{F94E31EA-922C-0945-937D-71FB2B5E2CDF}"/>
                </a:ext>
              </a:extLst>
            </p:cNvPr>
            <p:cNvGrpSpPr/>
            <p:nvPr/>
          </p:nvGrpSpPr>
          <p:grpSpPr>
            <a:xfrm>
              <a:off x="1625600" y="3295940"/>
              <a:ext cx="1380067" cy="2895598"/>
              <a:chOff x="1625600" y="3295940"/>
              <a:chExt cx="1380067" cy="2895598"/>
            </a:xfrm>
          </p:grpSpPr>
          <p:cxnSp>
            <p:nvCxnSpPr>
              <p:cNvPr id="83" name="Straight Connector 82">
                <a:extLst>
                  <a:ext uri="{FF2B5EF4-FFF2-40B4-BE49-F238E27FC236}">
                    <a16:creationId xmlns:a16="http://schemas.microsoft.com/office/drawing/2014/main" xmlns="" id="{DE33BA54-F02E-0F44-BD90-BF4865624EFE}"/>
                  </a:ext>
                </a:extLst>
              </p:cNvPr>
              <p:cNvCxnSpPr>
                <a:cxnSpLocks/>
              </p:cNvCxnSpPr>
              <p:nvPr/>
            </p:nvCxnSpPr>
            <p:spPr>
              <a:xfrm>
                <a:off x="1625600" y="3295940"/>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cxnSp>
            <p:nvCxnSpPr>
              <p:cNvPr id="84" name="Straight Connector 83">
                <a:extLst>
                  <a:ext uri="{FF2B5EF4-FFF2-40B4-BE49-F238E27FC236}">
                    <a16:creationId xmlns:a16="http://schemas.microsoft.com/office/drawing/2014/main" xmlns="" id="{0DE75A61-BFF7-5B44-BDA9-C4FC5D971D84}"/>
                  </a:ext>
                </a:extLst>
              </p:cNvPr>
              <p:cNvCxnSpPr>
                <a:cxnSpLocks/>
              </p:cNvCxnSpPr>
              <p:nvPr/>
            </p:nvCxnSpPr>
            <p:spPr>
              <a:xfrm flipV="1">
                <a:off x="1634066" y="4743738"/>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grpSp>
      </p:grpSp>
      <p:sp>
        <p:nvSpPr>
          <p:cNvPr id="87" name="TextBox 86">
            <a:extLst>
              <a:ext uri="{FF2B5EF4-FFF2-40B4-BE49-F238E27FC236}">
                <a16:creationId xmlns:a16="http://schemas.microsoft.com/office/drawing/2014/main" xmlns="" id="{A786F927-C38B-844B-80F0-84198D941229}"/>
              </a:ext>
            </a:extLst>
          </p:cNvPr>
          <p:cNvSpPr txBox="1"/>
          <p:nvPr/>
        </p:nvSpPr>
        <p:spPr>
          <a:xfrm>
            <a:off x="1437639" y="1770093"/>
            <a:ext cx="1465729" cy="444787"/>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endParaRPr lang="en-US" sz="1294" b="0" dirty="0">
              <a:solidFill>
                <a:schemeClr val="tx2">
                  <a:lumMod val="10000"/>
                </a:schemeClr>
              </a:solidFill>
              <a:latin typeface="Verdana" panose="020B0604030504040204" pitchFamily="34" charset="0"/>
              <a:cs typeface="Verdana" panose="020B0604030504040204" pitchFamily="34" charset="0"/>
            </a:endParaRPr>
          </a:p>
        </p:txBody>
      </p:sp>
      <p:sp>
        <p:nvSpPr>
          <p:cNvPr id="88" name="TextBox 87">
            <a:extLst>
              <a:ext uri="{FF2B5EF4-FFF2-40B4-BE49-F238E27FC236}">
                <a16:creationId xmlns:a16="http://schemas.microsoft.com/office/drawing/2014/main" xmlns="" id="{30863CA7-0AB4-8542-8B3E-85B2E5CA0C15}"/>
              </a:ext>
            </a:extLst>
          </p:cNvPr>
          <p:cNvSpPr txBox="1"/>
          <p:nvPr/>
        </p:nvSpPr>
        <p:spPr>
          <a:xfrm>
            <a:off x="3043220" y="1771224"/>
            <a:ext cx="1463039"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DIGITAL</a:t>
            </a:r>
          </a:p>
        </p:txBody>
      </p:sp>
      <p:sp>
        <p:nvSpPr>
          <p:cNvPr id="89" name="TextBox 88">
            <a:extLst>
              <a:ext uri="{FF2B5EF4-FFF2-40B4-BE49-F238E27FC236}">
                <a16:creationId xmlns:a16="http://schemas.microsoft.com/office/drawing/2014/main" xmlns="" id="{573371D1-E551-3D41-A828-F7E96B0EA5D7}"/>
              </a:ext>
            </a:extLst>
          </p:cNvPr>
          <p:cNvSpPr txBox="1"/>
          <p:nvPr/>
        </p:nvSpPr>
        <p:spPr>
          <a:xfrm>
            <a:off x="4635351" y="1771224"/>
            <a:ext cx="1463039"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STREAMING</a:t>
            </a:r>
          </a:p>
        </p:txBody>
      </p:sp>
      <p:sp>
        <p:nvSpPr>
          <p:cNvPr id="90" name="TextBox 89">
            <a:extLst>
              <a:ext uri="{FF2B5EF4-FFF2-40B4-BE49-F238E27FC236}">
                <a16:creationId xmlns:a16="http://schemas.microsoft.com/office/drawing/2014/main" xmlns="" id="{4F07D3D8-F973-2443-8988-05A1BE006E5F}"/>
              </a:ext>
            </a:extLst>
          </p:cNvPr>
          <p:cNvSpPr txBox="1"/>
          <p:nvPr/>
        </p:nvSpPr>
        <p:spPr>
          <a:xfrm>
            <a:off x="6195209" y="1771224"/>
            <a:ext cx="1463040"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OUTDOOR</a:t>
            </a:r>
          </a:p>
        </p:txBody>
      </p:sp>
      <p:sp>
        <p:nvSpPr>
          <p:cNvPr id="91" name="Rectangle 90">
            <a:extLst>
              <a:ext uri="{FF2B5EF4-FFF2-40B4-BE49-F238E27FC236}">
                <a16:creationId xmlns:a16="http://schemas.microsoft.com/office/drawing/2014/main" xmlns="" id="{E34FAE98-1527-1940-84E7-1A005C5DB554}"/>
              </a:ext>
            </a:extLst>
          </p:cNvPr>
          <p:cNvSpPr/>
          <p:nvPr/>
        </p:nvSpPr>
        <p:spPr>
          <a:xfrm>
            <a:off x="1647054" y="1839825"/>
            <a:ext cx="1012213" cy="323165"/>
          </a:xfrm>
          <a:prstGeom prst="rect">
            <a:avLst/>
          </a:prstGeom>
        </p:spPr>
        <p:txBody>
          <a:bodyPr wrap="square">
            <a:spAutoFit/>
          </a:bodyPr>
          <a:lstStyle/>
          <a:p>
            <a:pPr algn="ctr" defTabSz="687311"/>
            <a:r>
              <a:rPr lang="en-US" sz="1500" dirty="0">
                <a:solidFill>
                  <a:schemeClr val="bg1"/>
                </a:solidFill>
                <a:latin typeface="Calibri" panose="020F0502020204030204" pitchFamily="34" charset="0"/>
                <a:cs typeface="Calibri" panose="020F0502020204030204" pitchFamily="34" charset="0"/>
              </a:rPr>
              <a:t>SOCIAL</a:t>
            </a:r>
          </a:p>
        </p:txBody>
      </p:sp>
      <p:sp>
        <p:nvSpPr>
          <p:cNvPr id="92" name="TextBox 91">
            <a:extLst>
              <a:ext uri="{FF2B5EF4-FFF2-40B4-BE49-F238E27FC236}">
                <a16:creationId xmlns:a16="http://schemas.microsoft.com/office/drawing/2014/main" xmlns="" id="{6C6E008D-029C-2948-80FA-7AC37B5E800C}"/>
              </a:ext>
            </a:extLst>
          </p:cNvPr>
          <p:cNvSpPr txBox="1"/>
          <p:nvPr/>
        </p:nvSpPr>
        <p:spPr>
          <a:xfrm>
            <a:off x="3421115" y="2326815"/>
            <a:ext cx="215383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E86C31"/>
                </a:solidFill>
                <a:effectLst/>
                <a:uFillTx/>
                <a:latin typeface="Calibri" panose="020F0502020204030204" pitchFamily="34" charset="0"/>
                <a:cs typeface="Calibri" panose="020F0502020204030204" pitchFamily="34" charset="0"/>
                <a:sym typeface="Helvetica Neue"/>
              </a:rPr>
              <a:t>CAMPAIGN</a:t>
            </a:r>
          </a:p>
          <a:p>
            <a:pPr marL="0" marR="0" indent="0" algn="ctr" defTabSz="584200" rtl="0" fontAlgn="auto" latinLnBrk="0" hangingPunct="0">
              <a:lnSpc>
                <a:spcPct val="100000"/>
              </a:lnSpc>
              <a:spcBef>
                <a:spcPts val="0"/>
              </a:spcBef>
              <a:spcAft>
                <a:spcPts val="0"/>
              </a:spcAft>
              <a:buClrTx/>
              <a:buSzTx/>
              <a:buFontTx/>
              <a:buNone/>
              <a:tabLst/>
            </a:pPr>
            <a:r>
              <a:rPr lang="en-US" sz="2200" dirty="0">
                <a:solidFill>
                  <a:srgbClr val="E86C31"/>
                </a:solidFill>
                <a:latin typeface="Calibri" panose="020F0502020204030204" pitchFamily="34" charset="0"/>
                <a:cs typeface="Calibri" panose="020F0502020204030204" pitchFamily="34" charset="0"/>
              </a:rPr>
              <a:t>LANDING PAGE</a:t>
            </a:r>
            <a:endParaRPr kumimoji="0" lang="en-US" sz="2200" b="1" i="0" u="none" strike="noStrike" cap="none" spc="0" normalizeH="0" baseline="0" dirty="0">
              <a:ln>
                <a:noFill/>
              </a:ln>
              <a:solidFill>
                <a:srgbClr val="E86C31"/>
              </a:solidFill>
              <a:effectLst/>
              <a:uFillTx/>
              <a:latin typeface="Calibri" panose="020F0502020204030204" pitchFamily="34" charset="0"/>
              <a:cs typeface="Calibri" panose="020F0502020204030204" pitchFamily="34" charset="0"/>
              <a:sym typeface="Helvetica Neue"/>
            </a:endParaRPr>
          </a:p>
        </p:txBody>
      </p:sp>
      <p:sp>
        <p:nvSpPr>
          <p:cNvPr id="93" name="TextBox 92">
            <a:extLst>
              <a:ext uri="{FF2B5EF4-FFF2-40B4-BE49-F238E27FC236}">
                <a16:creationId xmlns:a16="http://schemas.microsoft.com/office/drawing/2014/main" xmlns="" id="{273B5EAF-8DBB-1144-99E6-FE91C86C9D35}"/>
              </a:ext>
            </a:extLst>
          </p:cNvPr>
          <p:cNvSpPr txBox="1"/>
          <p:nvPr/>
        </p:nvSpPr>
        <p:spPr>
          <a:xfrm>
            <a:off x="652334" y="3233863"/>
            <a:ext cx="1465729" cy="734111"/>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400" dirty="0">
                <a:solidFill>
                  <a:schemeClr val="bg1"/>
                </a:solidFill>
                <a:latin typeface="Calibri" panose="020F0502020204030204" pitchFamily="34" charset="0"/>
                <a:cs typeface="Calibri" panose="020F0502020204030204" pitchFamily="34" charset="0"/>
              </a:rPr>
              <a:t>LOCAL</a:t>
            </a:r>
          </a:p>
          <a:p>
            <a:pPr algn="ctr" defTabSz="687311"/>
            <a:r>
              <a:rPr lang="en-US" sz="1400" dirty="0">
                <a:solidFill>
                  <a:schemeClr val="bg1"/>
                </a:solidFill>
                <a:latin typeface="Calibri" panose="020F0502020204030204" pitchFamily="34" charset="0"/>
                <a:cs typeface="Calibri" panose="020F0502020204030204" pitchFamily="34" charset="0"/>
              </a:rPr>
              <a:t>PARTNERSHIPS</a:t>
            </a:r>
          </a:p>
        </p:txBody>
      </p:sp>
      <p:sp>
        <p:nvSpPr>
          <p:cNvPr id="94" name="TextBox 93">
            <a:extLst>
              <a:ext uri="{FF2B5EF4-FFF2-40B4-BE49-F238E27FC236}">
                <a16:creationId xmlns:a16="http://schemas.microsoft.com/office/drawing/2014/main" xmlns="" id="{E68CF096-B3D8-8343-B5B6-1266F3405EE3}"/>
              </a:ext>
            </a:extLst>
          </p:cNvPr>
          <p:cNvSpPr txBox="1"/>
          <p:nvPr/>
        </p:nvSpPr>
        <p:spPr>
          <a:xfrm>
            <a:off x="2257915" y="3234994"/>
            <a:ext cx="1463039"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MEDIA RELATIONS + PR</a:t>
            </a:r>
          </a:p>
        </p:txBody>
      </p:sp>
      <p:sp>
        <p:nvSpPr>
          <p:cNvPr id="95" name="TextBox 94">
            <a:extLst>
              <a:ext uri="{FF2B5EF4-FFF2-40B4-BE49-F238E27FC236}">
                <a16:creationId xmlns:a16="http://schemas.microsoft.com/office/drawing/2014/main" xmlns="" id="{E5C72EFC-291D-AB45-ADE0-5C22163B4577}"/>
              </a:ext>
            </a:extLst>
          </p:cNvPr>
          <p:cNvSpPr txBox="1"/>
          <p:nvPr/>
        </p:nvSpPr>
        <p:spPr>
          <a:xfrm>
            <a:off x="3850046" y="3234994"/>
            <a:ext cx="1463039"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SURVEYS +</a:t>
            </a:r>
          </a:p>
          <a:p>
            <a:pPr algn="ctr" defTabSz="687311"/>
            <a:r>
              <a:rPr lang="en-US" sz="1500" dirty="0">
                <a:solidFill>
                  <a:schemeClr val="bg1"/>
                </a:solidFill>
                <a:latin typeface="Calibri" panose="020F0502020204030204" pitchFamily="34" charset="0"/>
                <a:cs typeface="Calibri" panose="020F0502020204030204" pitchFamily="34" charset="0"/>
              </a:rPr>
              <a:t>POLLS</a:t>
            </a:r>
          </a:p>
        </p:txBody>
      </p:sp>
      <p:sp>
        <p:nvSpPr>
          <p:cNvPr id="96" name="TextBox 95">
            <a:extLst>
              <a:ext uri="{FF2B5EF4-FFF2-40B4-BE49-F238E27FC236}">
                <a16:creationId xmlns:a16="http://schemas.microsoft.com/office/drawing/2014/main" xmlns="" id="{D254F1CF-73CE-4A4D-A4E8-EE924AD9B40A}"/>
              </a:ext>
            </a:extLst>
          </p:cNvPr>
          <p:cNvSpPr txBox="1"/>
          <p:nvPr/>
        </p:nvSpPr>
        <p:spPr>
          <a:xfrm>
            <a:off x="5409904" y="3234994"/>
            <a:ext cx="1463040"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VIDEO +</a:t>
            </a:r>
          </a:p>
          <a:p>
            <a:pPr algn="ctr" defTabSz="687311"/>
            <a:r>
              <a:rPr lang="en-US" sz="1500" dirty="0">
                <a:solidFill>
                  <a:schemeClr val="bg1"/>
                </a:solidFill>
                <a:latin typeface="Calibri" panose="020F0502020204030204" pitchFamily="34" charset="0"/>
                <a:cs typeface="Calibri" panose="020F0502020204030204" pitchFamily="34" charset="0"/>
              </a:rPr>
              <a:t>SCHOOLS</a:t>
            </a:r>
          </a:p>
        </p:txBody>
      </p:sp>
      <p:sp>
        <p:nvSpPr>
          <p:cNvPr id="97" name="TextBox 96">
            <a:extLst>
              <a:ext uri="{FF2B5EF4-FFF2-40B4-BE49-F238E27FC236}">
                <a16:creationId xmlns:a16="http://schemas.microsoft.com/office/drawing/2014/main" xmlns="" id="{43312152-11F0-A643-92C1-457312B099E5}"/>
              </a:ext>
            </a:extLst>
          </p:cNvPr>
          <p:cNvSpPr txBox="1"/>
          <p:nvPr/>
        </p:nvSpPr>
        <p:spPr>
          <a:xfrm>
            <a:off x="7000240" y="3234994"/>
            <a:ext cx="1463040"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PRINT</a:t>
            </a:r>
          </a:p>
          <a:p>
            <a:pPr algn="ctr" defTabSz="687311"/>
            <a:r>
              <a:rPr lang="en-US" sz="1500" dirty="0">
                <a:solidFill>
                  <a:schemeClr val="bg1"/>
                </a:solidFill>
                <a:latin typeface="Calibri" panose="020F0502020204030204" pitchFamily="34" charset="0"/>
                <a:cs typeface="Calibri" panose="020F0502020204030204" pitchFamily="34" charset="0"/>
              </a:rPr>
              <a:t>COLLATERAL</a:t>
            </a:r>
          </a:p>
        </p:txBody>
      </p:sp>
      <p:sp>
        <p:nvSpPr>
          <p:cNvPr id="98" name="Rectangle 97">
            <a:extLst>
              <a:ext uri="{FF2B5EF4-FFF2-40B4-BE49-F238E27FC236}">
                <a16:creationId xmlns:a16="http://schemas.microsoft.com/office/drawing/2014/main" xmlns="" id="{E3A0E8C9-DBCF-8F49-896C-FCF42D5DD45F}"/>
              </a:ext>
            </a:extLst>
          </p:cNvPr>
          <p:cNvSpPr/>
          <p:nvPr/>
        </p:nvSpPr>
        <p:spPr>
          <a:xfrm>
            <a:off x="528320" y="1656080"/>
            <a:ext cx="8067040" cy="2407920"/>
          </a:xfrm>
          <a:prstGeom prst="rect">
            <a:avLst/>
          </a:prstGeom>
          <a:noFill/>
          <a:ln w="12700" cap="flat">
            <a:solidFill>
              <a:srgbClr val="E86C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9" name="TextBox 98">
            <a:extLst>
              <a:ext uri="{FF2B5EF4-FFF2-40B4-BE49-F238E27FC236}">
                <a16:creationId xmlns:a16="http://schemas.microsoft.com/office/drawing/2014/main" xmlns="" id="{ACA24CE9-953D-764C-8E96-BC7CAD512B1D}"/>
              </a:ext>
            </a:extLst>
          </p:cNvPr>
          <p:cNvSpPr txBox="1"/>
          <p:nvPr/>
        </p:nvSpPr>
        <p:spPr>
          <a:xfrm>
            <a:off x="1653690" y="4772992"/>
            <a:ext cx="680958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Utilizes audience behavior to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inspire contemplation and action</a:t>
            </a: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Communications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create connections and reinforces messaging.</a:t>
            </a: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Drives to the microsite to further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educate and motivate change.</a:t>
            </a:r>
          </a:p>
          <a:p>
            <a:pPr marL="171450" indent="-171450">
              <a:buFont typeface="Arial" panose="020B0604020202020204" pitchFamily="34" charset="0"/>
              <a:buChar char="•"/>
            </a:pPr>
            <a:endPar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xmlns="" id="{7B40BA3D-1D50-F542-95D0-487DFAB0FCC3}"/>
              </a:ext>
            </a:extLst>
          </p:cNvPr>
          <p:cNvSpPr/>
          <p:nvPr/>
        </p:nvSpPr>
        <p:spPr>
          <a:xfrm>
            <a:off x="6138153" y="1702340"/>
            <a:ext cx="1595336" cy="573932"/>
          </a:xfrm>
          <a:prstGeom prst="rect">
            <a:avLst/>
          </a:prstGeom>
          <a:solidFill>
            <a:schemeClr val="bg1">
              <a:alpha val="7021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0" name="Rectangle 99">
            <a:extLst>
              <a:ext uri="{FF2B5EF4-FFF2-40B4-BE49-F238E27FC236}">
                <a16:creationId xmlns:a16="http://schemas.microsoft.com/office/drawing/2014/main" xmlns="" id="{D6526A32-8F10-B940-A516-9DE436C2A7E9}"/>
              </a:ext>
            </a:extLst>
          </p:cNvPr>
          <p:cNvSpPr/>
          <p:nvPr/>
        </p:nvSpPr>
        <p:spPr>
          <a:xfrm>
            <a:off x="609600" y="3219855"/>
            <a:ext cx="3155004" cy="817123"/>
          </a:xfrm>
          <a:prstGeom prst="rect">
            <a:avLst/>
          </a:prstGeom>
          <a:solidFill>
            <a:schemeClr val="bg1">
              <a:alpha val="7021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1" name="Rectangle 100">
            <a:extLst>
              <a:ext uri="{FF2B5EF4-FFF2-40B4-BE49-F238E27FC236}">
                <a16:creationId xmlns:a16="http://schemas.microsoft.com/office/drawing/2014/main" xmlns="" id="{F8D1B11C-9CEF-3A42-9AB9-AAE0F8870BDA}"/>
              </a:ext>
            </a:extLst>
          </p:cNvPr>
          <p:cNvSpPr/>
          <p:nvPr/>
        </p:nvSpPr>
        <p:spPr>
          <a:xfrm>
            <a:off x="5410200" y="3229584"/>
            <a:ext cx="3155004" cy="758756"/>
          </a:xfrm>
          <a:prstGeom prst="rect">
            <a:avLst/>
          </a:prstGeom>
          <a:solidFill>
            <a:schemeClr val="bg1">
              <a:alpha val="7021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873276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419154"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12</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344240"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12</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12" name="Rectangle">
            <a:extLst>
              <a:ext uri="{FF2B5EF4-FFF2-40B4-BE49-F238E27FC236}">
                <a16:creationId xmlns:a16="http://schemas.microsoft.com/office/drawing/2014/main" xmlns="" id="{AC1F7771-2AEF-2144-9BDE-62BC7D2305C7}"/>
              </a:ext>
            </a:extLst>
          </p:cNvPr>
          <p:cNvSpPr/>
          <p:nvPr/>
        </p:nvSpPr>
        <p:spPr>
          <a:xfrm flipH="1">
            <a:off x="0" y="0"/>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13" name="TextBox 12">
            <a:extLst>
              <a:ext uri="{FF2B5EF4-FFF2-40B4-BE49-F238E27FC236}">
                <a16:creationId xmlns:a16="http://schemas.microsoft.com/office/drawing/2014/main" xmlns="" id="{E66AD522-3DB2-1C40-9B48-8161925ADC40}"/>
              </a:ext>
            </a:extLst>
          </p:cNvPr>
          <p:cNvSpPr txBox="1"/>
          <p:nvPr/>
        </p:nvSpPr>
        <p:spPr>
          <a:xfrm>
            <a:off x="492913" y="140176"/>
            <a:ext cx="2427419"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REALITY BITES</a:t>
            </a:r>
          </a:p>
        </p:txBody>
      </p:sp>
      <p:graphicFrame>
        <p:nvGraphicFramePr>
          <p:cNvPr id="14" name="Diagram 13">
            <a:extLst>
              <a:ext uri="{FF2B5EF4-FFF2-40B4-BE49-F238E27FC236}">
                <a16:creationId xmlns:a16="http://schemas.microsoft.com/office/drawing/2014/main" xmlns="" id="{2009B63B-BE7C-F94B-A605-CC5329AA387B}"/>
              </a:ext>
            </a:extLst>
          </p:cNvPr>
          <p:cNvGraphicFramePr/>
          <p:nvPr>
            <p:extLst>
              <p:ext uri="{D42A27DB-BD31-4B8C-83A1-F6EECF244321}">
                <p14:modId xmlns:p14="http://schemas.microsoft.com/office/powerpoint/2010/main" val="3038630562"/>
              </p:ext>
            </p:extLst>
          </p:nvPr>
        </p:nvGraphicFramePr>
        <p:xfrm>
          <a:off x="531664" y="1183456"/>
          <a:ext cx="7224955" cy="5076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aphic 14">
            <a:extLst>
              <a:ext uri="{FF2B5EF4-FFF2-40B4-BE49-F238E27FC236}">
                <a16:creationId xmlns:a16="http://schemas.microsoft.com/office/drawing/2014/main" xmlns="" id="{C150CD85-9CD5-DB46-9C7A-D550D6BCF4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08858" y="2774976"/>
            <a:ext cx="1752600" cy="1752600"/>
          </a:xfrm>
          <a:prstGeom prst="rect">
            <a:avLst/>
          </a:prstGeom>
        </p:spPr>
      </p:pic>
    </p:spTree>
    <p:extLst>
      <p:ext uri="{BB962C8B-B14F-4D97-AF65-F5344CB8AC3E}">
        <p14:creationId xmlns:p14="http://schemas.microsoft.com/office/powerpoint/2010/main" val="35643772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074909"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13</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5"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13</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32" name="Rectangle">
            <a:extLst>
              <a:ext uri="{FF2B5EF4-FFF2-40B4-BE49-F238E27FC236}">
                <a16:creationId xmlns:a16="http://schemas.microsoft.com/office/drawing/2014/main" xmlns="" id="{635D8D72-62BD-5F40-88C2-214D7124203C}"/>
              </a:ext>
            </a:extLst>
          </p:cNvPr>
          <p:cNvSpPr/>
          <p:nvPr/>
        </p:nvSpPr>
        <p:spPr>
          <a:xfrm flipH="1">
            <a:off x="0" y="0"/>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33" name="TextBox 32">
            <a:extLst>
              <a:ext uri="{FF2B5EF4-FFF2-40B4-BE49-F238E27FC236}">
                <a16:creationId xmlns:a16="http://schemas.microsoft.com/office/drawing/2014/main" xmlns="" id="{976C8CB5-85FC-934D-AE4E-007264D4C60F}"/>
              </a:ext>
            </a:extLst>
          </p:cNvPr>
          <p:cNvSpPr txBox="1"/>
          <p:nvPr/>
        </p:nvSpPr>
        <p:spPr>
          <a:xfrm>
            <a:off x="492913" y="140176"/>
            <a:ext cx="2427419"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REALITY BITES</a:t>
            </a:r>
          </a:p>
        </p:txBody>
      </p:sp>
      <p:cxnSp>
        <p:nvCxnSpPr>
          <p:cNvPr id="35" name="Straight Connector 34">
            <a:extLst>
              <a:ext uri="{FF2B5EF4-FFF2-40B4-BE49-F238E27FC236}">
                <a16:creationId xmlns:a16="http://schemas.microsoft.com/office/drawing/2014/main" xmlns="" id="{37A09EFD-07D4-FF48-ABB8-708E4BF4E00F}"/>
              </a:ext>
            </a:extLst>
          </p:cNvPr>
          <p:cNvCxnSpPr>
            <a:cxnSpLocks/>
          </p:cNvCxnSpPr>
          <p:nvPr/>
        </p:nvCxnSpPr>
        <p:spPr>
          <a:xfrm>
            <a:off x="563302" y="3803870"/>
            <a:ext cx="7848600" cy="0"/>
          </a:xfrm>
          <a:prstGeom prst="line">
            <a:avLst/>
          </a:prstGeom>
          <a:noFill/>
          <a:ln w="25400" cap="rnd">
            <a:solidFill>
              <a:srgbClr val="0A5BAF"/>
            </a:solidFill>
            <a:prstDash val="solid"/>
            <a:miter lim="400000"/>
            <a:headEnd type="oval"/>
            <a:tailEnd type="oval"/>
          </a:ln>
          <a:effectLst/>
          <a:sp3d/>
        </p:spPr>
        <p:style>
          <a:lnRef idx="0">
            <a:scrgbClr r="0" g="0" b="0"/>
          </a:lnRef>
          <a:fillRef idx="0">
            <a:scrgbClr r="0" g="0" b="0"/>
          </a:fillRef>
          <a:effectRef idx="0">
            <a:scrgbClr r="0" g="0" b="0"/>
          </a:effectRef>
          <a:fontRef idx="none"/>
        </p:style>
      </p:cxnSp>
      <p:sp>
        <p:nvSpPr>
          <p:cNvPr id="36" name="Oval 35">
            <a:extLst>
              <a:ext uri="{FF2B5EF4-FFF2-40B4-BE49-F238E27FC236}">
                <a16:creationId xmlns:a16="http://schemas.microsoft.com/office/drawing/2014/main" xmlns="" id="{53F9A109-944E-2E44-A3E8-80076A0BD70A}"/>
              </a:ext>
            </a:extLst>
          </p:cNvPr>
          <p:cNvSpPr>
            <a:spLocks/>
          </p:cNvSpPr>
          <p:nvPr/>
        </p:nvSpPr>
        <p:spPr>
          <a:xfrm>
            <a:off x="735077" y="3934213"/>
            <a:ext cx="1245704"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chemeClr val="accent1">
                    <a:lumMod val="40000"/>
                    <a:lumOff val="60000"/>
                  </a:schemeClr>
                </a:solidFill>
                <a:latin typeface="Calibri" panose="020F0502020204030204" pitchFamily="34" charset="0"/>
                <a:ea typeface="+mn-ea"/>
                <a:cs typeface="Calibri" panose="020F0502020204030204" pitchFamily="34" charset="0"/>
                <a:sym typeface="Helvetica Neue Medium"/>
              </a:rPr>
              <a:t>10/2020</a:t>
            </a:r>
          </a:p>
          <a:p>
            <a:pPr marL="0" marR="0" indent="0" algn="ctr" defTabSz="584200" rtl="0" fontAlgn="auto" latinLnBrk="0" hangingPunct="0">
              <a:lnSpc>
                <a:spcPts val="1500"/>
              </a:lnSpc>
              <a:spcBef>
                <a:spcPts val="0"/>
              </a:spcBef>
              <a:spcAft>
                <a:spcPts val="0"/>
              </a:spcAft>
              <a:buClrTx/>
              <a:buSzTx/>
              <a:buFontTx/>
              <a:buNone/>
              <a:tabLst/>
            </a:pP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A5BAF"/>
                </a:solidFill>
                <a:latin typeface="Calibri" panose="020F0502020204030204" pitchFamily="34" charset="0"/>
                <a:ea typeface="+mn-ea"/>
                <a:cs typeface="Calibri" panose="020F0502020204030204" pitchFamily="34" charset="0"/>
                <a:sym typeface="Helvetica Neue Medium"/>
              </a:rPr>
              <a:t>01/2021</a:t>
            </a: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p:txBody>
      </p:sp>
      <p:sp>
        <p:nvSpPr>
          <p:cNvPr id="37" name="Oval 36">
            <a:extLst>
              <a:ext uri="{FF2B5EF4-FFF2-40B4-BE49-F238E27FC236}">
                <a16:creationId xmlns:a16="http://schemas.microsoft.com/office/drawing/2014/main" xmlns="" id="{58E55039-CA10-7E4F-984B-E01E3D659FF7}"/>
              </a:ext>
            </a:extLst>
          </p:cNvPr>
          <p:cNvSpPr>
            <a:spLocks/>
          </p:cNvSpPr>
          <p:nvPr/>
        </p:nvSpPr>
        <p:spPr>
          <a:xfrm>
            <a:off x="5710067" y="3228536"/>
            <a:ext cx="1089992"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A5BAF"/>
                </a:solidFill>
                <a:latin typeface="Calibri" panose="020F0502020204030204" pitchFamily="34" charset="0"/>
                <a:ea typeface="+mn-ea"/>
                <a:cs typeface="Calibri" panose="020F0502020204030204" pitchFamily="34" charset="0"/>
                <a:sym typeface="Helvetica Neue Medium"/>
              </a:rPr>
              <a:t>07/2021</a:t>
            </a: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p:txBody>
      </p:sp>
      <p:sp>
        <p:nvSpPr>
          <p:cNvPr id="38" name="Oval 37">
            <a:extLst>
              <a:ext uri="{FF2B5EF4-FFF2-40B4-BE49-F238E27FC236}">
                <a16:creationId xmlns:a16="http://schemas.microsoft.com/office/drawing/2014/main" xmlns="" id="{22CD4399-B025-0241-9A58-1CD0C3C627EB}"/>
              </a:ext>
            </a:extLst>
          </p:cNvPr>
          <p:cNvSpPr>
            <a:spLocks/>
          </p:cNvSpPr>
          <p:nvPr/>
        </p:nvSpPr>
        <p:spPr>
          <a:xfrm>
            <a:off x="2508764" y="3228536"/>
            <a:ext cx="1013797"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kumimoji="0" lang="en-US" sz="1600" u="none" strike="noStrike" cap="none" spc="0" normalizeH="0" baseline="0" dirty="0">
                <a:ln>
                  <a:noFill/>
                </a:ln>
                <a:solidFill>
                  <a:srgbClr val="00B0F0"/>
                </a:solidFill>
                <a:effectLst/>
                <a:uFillTx/>
                <a:latin typeface="Calibri" panose="020F0502020204030204" pitchFamily="34" charset="0"/>
                <a:ea typeface="+mn-ea"/>
                <a:cs typeface="Calibri" panose="020F0502020204030204" pitchFamily="34" charset="0"/>
                <a:sym typeface="Helvetica Neue Medium"/>
              </a:rPr>
              <a:t>03/2021</a:t>
            </a:r>
          </a:p>
        </p:txBody>
      </p:sp>
      <p:sp>
        <p:nvSpPr>
          <p:cNvPr id="39" name="Oval 38">
            <a:extLst>
              <a:ext uri="{FF2B5EF4-FFF2-40B4-BE49-F238E27FC236}">
                <a16:creationId xmlns:a16="http://schemas.microsoft.com/office/drawing/2014/main" xmlns="" id="{E69ED2EB-232F-324B-81CC-111A54D46DC3}"/>
              </a:ext>
            </a:extLst>
          </p:cNvPr>
          <p:cNvSpPr>
            <a:spLocks/>
          </p:cNvSpPr>
          <p:nvPr/>
        </p:nvSpPr>
        <p:spPr>
          <a:xfrm>
            <a:off x="4046918" y="3785128"/>
            <a:ext cx="1056862"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A5BAF"/>
                </a:solidFill>
                <a:latin typeface="Calibri" panose="020F0502020204030204" pitchFamily="34" charset="0"/>
                <a:ea typeface="+mn-ea"/>
                <a:cs typeface="Calibri" panose="020F0502020204030204" pitchFamily="34" charset="0"/>
                <a:sym typeface="Helvetica Neue Medium"/>
              </a:rPr>
              <a:t>06/2021</a:t>
            </a: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p:txBody>
      </p:sp>
      <p:sp>
        <p:nvSpPr>
          <p:cNvPr id="40" name="Oval 39">
            <a:extLst>
              <a:ext uri="{FF2B5EF4-FFF2-40B4-BE49-F238E27FC236}">
                <a16:creationId xmlns:a16="http://schemas.microsoft.com/office/drawing/2014/main" xmlns="" id="{7630A5FD-FD8A-7949-98BC-BFFE30CE38FC}"/>
              </a:ext>
            </a:extLst>
          </p:cNvPr>
          <p:cNvSpPr>
            <a:spLocks/>
          </p:cNvSpPr>
          <p:nvPr/>
        </p:nvSpPr>
        <p:spPr>
          <a:xfrm>
            <a:off x="7285872" y="3785128"/>
            <a:ext cx="1033671"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rPr>
              <a:t>09/2021</a:t>
            </a:r>
          </a:p>
        </p:txBody>
      </p:sp>
      <p:sp>
        <p:nvSpPr>
          <p:cNvPr id="41" name="Oval 40">
            <a:extLst>
              <a:ext uri="{FF2B5EF4-FFF2-40B4-BE49-F238E27FC236}">
                <a16:creationId xmlns:a16="http://schemas.microsoft.com/office/drawing/2014/main" xmlns="" id="{AB907838-83ED-ED4B-988D-A230CC3009AB}"/>
              </a:ext>
            </a:extLst>
          </p:cNvPr>
          <p:cNvSpPr>
            <a:spLocks noChangeAspect="1"/>
          </p:cNvSpPr>
          <p:nvPr/>
        </p:nvSpPr>
        <p:spPr>
          <a:xfrm>
            <a:off x="1267590"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47" name="Oval 46">
            <a:extLst>
              <a:ext uri="{FF2B5EF4-FFF2-40B4-BE49-F238E27FC236}">
                <a16:creationId xmlns:a16="http://schemas.microsoft.com/office/drawing/2014/main" xmlns="" id="{E9407422-77D3-AF42-ABFB-D2EBCF33B677}"/>
              </a:ext>
            </a:extLst>
          </p:cNvPr>
          <p:cNvSpPr>
            <a:spLocks noChangeAspect="1"/>
          </p:cNvSpPr>
          <p:nvPr/>
        </p:nvSpPr>
        <p:spPr>
          <a:xfrm>
            <a:off x="4490867"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48" name="Oval 47">
            <a:extLst>
              <a:ext uri="{FF2B5EF4-FFF2-40B4-BE49-F238E27FC236}">
                <a16:creationId xmlns:a16="http://schemas.microsoft.com/office/drawing/2014/main" xmlns="" id="{62C1E261-1259-7F40-B8F2-6DAE2F7F52B6}"/>
              </a:ext>
            </a:extLst>
          </p:cNvPr>
          <p:cNvSpPr>
            <a:spLocks noChangeAspect="1"/>
          </p:cNvSpPr>
          <p:nvPr/>
        </p:nvSpPr>
        <p:spPr>
          <a:xfrm>
            <a:off x="6167267"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49" name="Oval 48">
            <a:extLst>
              <a:ext uri="{FF2B5EF4-FFF2-40B4-BE49-F238E27FC236}">
                <a16:creationId xmlns:a16="http://schemas.microsoft.com/office/drawing/2014/main" xmlns="" id="{5B7A3763-33BD-0641-AAF1-26567F3560D7}"/>
              </a:ext>
            </a:extLst>
          </p:cNvPr>
          <p:cNvSpPr>
            <a:spLocks noChangeAspect="1"/>
          </p:cNvSpPr>
          <p:nvPr/>
        </p:nvSpPr>
        <p:spPr>
          <a:xfrm>
            <a:off x="7746387"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cxnSp>
        <p:nvCxnSpPr>
          <p:cNvPr id="51" name="Straight Connector 50">
            <a:extLst>
              <a:ext uri="{FF2B5EF4-FFF2-40B4-BE49-F238E27FC236}">
                <a16:creationId xmlns:a16="http://schemas.microsoft.com/office/drawing/2014/main" xmlns="" id="{B6F96FCB-0A33-074C-99AC-F637C18731AD}"/>
              </a:ext>
            </a:extLst>
          </p:cNvPr>
          <p:cNvCxnSpPr>
            <a:cxnSpLocks/>
          </p:cNvCxnSpPr>
          <p:nvPr/>
        </p:nvCxnSpPr>
        <p:spPr>
          <a:xfrm flipV="1">
            <a:off x="1366965" y="3385592"/>
            <a:ext cx="0" cy="447123"/>
          </a:xfrm>
          <a:prstGeom prst="line">
            <a:avLst/>
          </a:prstGeom>
          <a:noFill/>
          <a:ln w="12700" cap="flat">
            <a:solidFill>
              <a:srgbClr val="0786D3"/>
            </a:solidFill>
            <a:prstDash val="solid"/>
            <a:miter lim="4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xmlns="" id="{E2379DE3-3A57-1B48-8435-512D83312AD6}"/>
              </a:ext>
            </a:extLst>
          </p:cNvPr>
          <p:cNvCxnSpPr>
            <a:cxnSpLocks/>
          </p:cNvCxnSpPr>
          <p:nvPr/>
        </p:nvCxnSpPr>
        <p:spPr>
          <a:xfrm flipV="1">
            <a:off x="2982611" y="3756653"/>
            <a:ext cx="0" cy="447123"/>
          </a:xfrm>
          <a:prstGeom prst="line">
            <a:avLst/>
          </a:prstGeom>
          <a:noFill/>
          <a:ln w="12700" cap="flat">
            <a:solidFill>
              <a:srgbClr val="00B0F0"/>
            </a:solidFill>
            <a:prstDash val="solid"/>
            <a:miter lim="4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xmlns="" id="{BF478FCA-860B-EC4A-88EE-CC4C5A53DBE9}"/>
              </a:ext>
            </a:extLst>
          </p:cNvPr>
          <p:cNvCxnSpPr>
            <a:cxnSpLocks/>
          </p:cNvCxnSpPr>
          <p:nvPr/>
        </p:nvCxnSpPr>
        <p:spPr>
          <a:xfrm flipV="1">
            <a:off x="4590368" y="3385592"/>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70" name="Straight Connector 69">
            <a:extLst>
              <a:ext uri="{FF2B5EF4-FFF2-40B4-BE49-F238E27FC236}">
                <a16:creationId xmlns:a16="http://schemas.microsoft.com/office/drawing/2014/main" xmlns="" id="{409247BA-8643-7C4F-BEFA-A1041103D7C8}"/>
              </a:ext>
            </a:extLst>
          </p:cNvPr>
          <p:cNvCxnSpPr>
            <a:cxnSpLocks/>
          </p:cNvCxnSpPr>
          <p:nvPr/>
        </p:nvCxnSpPr>
        <p:spPr>
          <a:xfrm flipV="1">
            <a:off x="6264026" y="3783156"/>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71" name="Straight Connector 70">
            <a:extLst>
              <a:ext uri="{FF2B5EF4-FFF2-40B4-BE49-F238E27FC236}">
                <a16:creationId xmlns:a16="http://schemas.microsoft.com/office/drawing/2014/main" xmlns="" id="{06CC9482-FB2C-DA41-BC53-EF8AF533C7D4}"/>
              </a:ext>
            </a:extLst>
          </p:cNvPr>
          <p:cNvCxnSpPr>
            <a:cxnSpLocks/>
          </p:cNvCxnSpPr>
          <p:nvPr/>
        </p:nvCxnSpPr>
        <p:spPr>
          <a:xfrm flipV="1">
            <a:off x="7845888" y="3385592"/>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sp>
        <p:nvSpPr>
          <p:cNvPr id="72" name="TextBox 71">
            <a:extLst>
              <a:ext uri="{FF2B5EF4-FFF2-40B4-BE49-F238E27FC236}">
                <a16:creationId xmlns:a16="http://schemas.microsoft.com/office/drawing/2014/main" xmlns="" id="{01286F27-272A-9F4E-BDA1-6E133823B93B}"/>
              </a:ext>
            </a:extLst>
          </p:cNvPr>
          <p:cNvSpPr txBox="1"/>
          <p:nvPr/>
        </p:nvSpPr>
        <p:spPr>
          <a:xfrm>
            <a:off x="297756" y="1687428"/>
            <a:ext cx="2144639" cy="1672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PRE-LAUNCH CAMPAIGN SURVEY</a:t>
            </a: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Using SurveyMonkey or similar online service to assess attitudes towards vaping and exposure to anti-vaping messaging</a:t>
            </a:r>
            <a:endPar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endParaRPr>
          </a:p>
        </p:txBody>
      </p:sp>
      <p:sp>
        <p:nvSpPr>
          <p:cNvPr id="73" name="TextBox 72">
            <a:extLst>
              <a:ext uri="{FF2B5EF4-FFF2-40B4-BE49-F238E27FC236}">
                <a16:creationId xmlns:a16="http://schemas.microsoft.com/office/drawing/2014/main" xmlns="" id="{AAB14441-9DAB-8848-BFFD-5DBAE8882985}"/>
              </a:ext>
            </a:extLst>
          </p:cNvPr>
          <p:cNvSpPr txBox="1"/>
          <p:nvPr/>
        </p:nvSpPr>
        <p:spPr>
          <a:xfrm>
            <a:off x="1984442" y="4279479"/>
            <a:ext cx="205154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ctr"/>
            <a:r>
              <a:rPr lang="en-US" sz="1600" dirty="0">
                <a:solidFill>
                  <a:srgbClr val="00B0F0"/>
                </a:solidFill>
                <a:latin typeface="Calibri" panose="020F0502020204030204" pitchFamily="34" charset="0"/>
                <a:ea typeface="Verdana" panose="020B0604030504040204" pitchFamily="34" charset="0"/>
                <a:cs typeface="Calibri" panose="020F0502020204030204" pitchFamily="34" charset="0"/>
              </a:rPr>
              <a:t>MID-CAMPAIGN SURVEY</a:t>
            </a:r>
            <a:br>
              <a:rPr lang="en-US" sz="1600" dirty="0">
                <a:solidFill>
                  <a:srgbClr val="00B0F0"/>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0B0F0"/>
                </a:solidFill>
                <a:latin typeface="Calibri" panose="020F0502020204030204" pitchFamily="34" charset="0"/>
                <a:ea typeface="Verdana" panose="020B0604030504040204" pitchFamily="34" charset="0"/>
                <a:cs typeface="Calibri" panose="020F0502020204030204" pitchFamily="34" charset="0"/>
              </a:rPr>
              <a:t>Same basic survey with additional questions regarding campaign awareness</a:t>
            </a:r>
            <a:endParaRPr lang="en-US" sz="1400" dirty="0">
              <a:solidFill>
                <a:srgbClr val="00B0F0"/>
              </a:solidFill>
              <a:latin typeface="Calibri" panose="020F0502020204030204" pitchFamily="34" charset="0"/>
              <a:ea typeface="Verdana" panose="020B060403050404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xmlns="" id="{F463EBEC-221F-D541-A861-B1AA4BD9735B}"/>
              </a:ext>
            </a:extLst>
          </p:cNvPr>
          <p:cNvSpPr txBox="1"/>
          <p:nvPr/>
        </p:nvSpPr>
        <p:spPr>
          <a:xfrm>
            <a:off x="3602970" y="2118316"/>
            <a:ext cx="2011680"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FLORIDA YOUTH TOBACCO SURVEY</a:t>
            </a:r>
            <a: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Odd year survey – state level data collection only. Useful for comparison</a:t>
            </a:r>
          </a:p>
        </p:txBody>
      </p:sp>
      <p:sp>
        <p:nvSpPr>
          <p:cNvPr id="79" name="TextBox 78">
            <a:extLst>
              <a:ext uri="{FF2B5EF4-FFF2-40B4-BE49-F238E27FC236}">
                <a16:creationId xmlns:a16="http://schemas.microsoft.com/office/drawing/2014/main" xmlns="" id="{1B5D79C6-6695-BB4D-997F-9A19C4CF07C4}"/>
              </a:ext>
            </a:extLst>
          </p:cNvPr>
          <p:cNvSpPr txBox="1"/>
          <p:nvPr/>
        </p:nvSpPr>
        <p:spPr>
          <a:xfrm>
            <a:off x="4978273" y="4305983"/>
            <a:ext cx="2640106"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POST-CAMPAIGN SURVEY</a:t>
            </a:r>
            <a: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Final online awareness assessments regarding attitudes towards vaping, exposure to anti-vaping messaging and campaign awareness</a:t>
            </a:r>
          </a:p>
        </p:txBody>
      </p:sp>
      <p:sp>
        <p:nvSpPr>
          <p:cNvPr id="80" name="TextBox 79">
            <a:extLst>
              <a:ext uri="{FF2B5EF4-FFF2-40B4-BE49-F238E27FC236}">
                <a16:creationId xmlns:a16="http://schemas.microsoft.com/office/drawing/2014/main" xmlns="" id="{6123BA9B-7157-7D42-A1A8-2598D19E77B0}"/>
              </a:ext>
            </a:extLst>
          </p:cNvPr>
          <p:cNvSpPr txBox="1"/>
          <p:nvPr/>
        </p:nvSpPr>
        <p:spPr>
          <a:xfrm>
            <a:off x="6930716" y="1656651"/>
            <a:ext cx="1839401"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2021 NATIONAL YOUTH TOBACCO SURVEY</a:t>
            </a: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Useful to identify trends, outliers and to perform basic comparisons</a:t>
            </a:r>
            <a:endPar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endParaRPr>
          </a:p>
        </p:txBody>
      </p:sp>
      <p:sp>
        <p:nvSpPr>
          <p:cNvPr id="81" name="Rectangle 80">
            <a:extLst>
              <a:ext uri="{FF2B5EF4-FFF2-40B4-BE49-F238E27FC236}">
                <a16:creationId xmlns:a16="http://schemas.microsoft.com/office/drawing/2014/main" xmlns="" id="{95129DE4-754A-7945-881B-70F19C1A5402}"/>
              </a:ext>
            </a:extLst>
          </p:cNvPr>
          <p:cNvSpPr/>
          <p:nvPr/>
        </p:nvSpPr>
        <p:spPr>
          <a:xfrm>
            <a:off x="1984443" y="4153710"/>
            <a:ext cx="2081719" cy="1614792"/>
          </a:xfrm>
          <a:prstGeom prst="rect">
            <a:avLst/>
          </a:prstGeom>
          <a:solidFill>
            <a:schemeClr val="bg1">
              <a:alpha val="7021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2" name="Rectangle 81">
            <a:extLst>
              <a:ext uri="{FF2B5EF4-FFF2-40B4-BE49-F238E27FC236}">
                <a16:creationId xmlns:a16="http://schemas.microsoft.com/office/drawing/2014/main" xmlns="" id="{D001687A-6252-9449-95CC-CF0DFDB33C53}"/>
              </a:ext>
            </a:extLst>
          </p:cNvPr>
          <p:cNvSpPr/>
          <p:nvPr/>
        </p:nvSpPr>
        <p:spPr>
          <a:xfrm>
            <a:off x="2616741" y="3124201"/>
            <a:ext cx="749030" cy="543128"/>
          </a:xfrm>
          <a:prstGeom prst="rect">
            <a:avLst/>
          </a:prstGeom>
          <a:solidFill>
            <a:schemeClr val="bg1">
              <a:alpha val="7021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xmlns="" id="{CEE069DA-69CA-DD4B-BBD1-DB58987B42D6}"/>
              </a:ext>
            </a:extLst>
          </p:cNvPr>
          <p:cNvSpPr>
            <a:spLocks noChangeAspect="1"/>
          </p:cNvSpPr>
          <p:nvPr/>
        </p:nvSpPr>
        <p:spPr>
          <a:xfrm>
            <a:off x="2890667" y="3705506"/>
            <a:ext cx="194143" cy="194143"/>
          </a:xfrm>
          <a:prstGeom prst="ellipse">
            <a:avLst/>
          </a:prstGeom>
          <a:solidFill>
            <a:schemeClr val="accent1">
              <a:lumMod val="20000"/>
              <a:lumOff val="80000"/>
            </a:schemeClr>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Tree>
    <p:extLst>
      <p:ext uri="{BB962C8B-B14F-4D97-AF65-F5344CB8AC3E}">
        <p14:creationId xmlns:p14="http://schemas.microsoft.com/office/powerpoint/2010/main" val="31110789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14</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0"/>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3397235"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ACHIEVING SUCCESS</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6019800"/>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29" name="Rectangle 28">
            <a:extLst>
              <a:ext uri="{FF2B5EF4-FFF2-40B4-BE49-F238E27FC236}">
                <a16:creationId xmlns:a16="http://schemas.microsoft.com/office/drawing/2014/main" xmlns="" id="{EBEF16F2-53A2-2B4E-9ABD-0703E41146DF}"/>
              </a:ext>
            </a:extLst>
          </p:cNvPr>
          <p:cNvSpPr/>
          <p:nvPr/>
        </p:nvSpPr>
        <p:spPr>
          <a:xfrm>
            <a:off x="1381329" y="2934458"/>
            <a:ext cx="6439710" cy="2246769"/>
          </a:xfrm>
          <a:prstGeom prst="rect">
            <a:avLst/>
          </a:prstGeom>
        </p:spPr>
        <p:txBody>
          <a:bodyPr wrap="square">
            <a:spAutoFit/>
          </a:bodyPr>
          <a:lstStyle/>
          <a:p>
            <a:pPr algn="ctr">
              <a:spcAft>
                <a:spcPts val="1200"/>
              </a:spcAft>
            </a:pPr>
            <a:r>
              <a:rPr lang="en-US" sz="2000" b="0" dirty="0">
                <a:solidFill>
                  <a:srgbClr val="0A5BAF"/>
                </a:solidFill>
                <a:latin typeface="Calibri" panose="020F0502020204030204" pitchFamily="34" charset="0"/>
                <a:cs typeface="Calibri" panose="020F0502020204030204" pitchFamily="34" charset="0"/>
              </a:rPr>
              <a:t>Despite the impact of COVID-19, and the need to radically adjust our campaign plan in response to the ongoing and evolving public health crisis, </a:t>
            </a:r>
            <a:br>
              <a:rPr lang="en-US" sz="2000" b="0" dirty="0">
                <a:solidFill>
                  <a:srgbClr val="0A5BAF"/>
                </a:solidFill>
                <a:latin typeface="Calibri" panose="020F0502020204030204" pitchFamily="34" charset="0"/>
                <a:cs typeface="Calibri" panose="020F0502020204030204" pitchFamily="34" charset="0"/>
              </a:rPr>
            </a:br>
            <a:r>
              <a:rPr lang="en-US" sz="2000" dirty="0">
                <a:solidFill>
                  <a:srgbClr val="0A5BAF"/>
                </a:solidFill>
                <a:latin typeface="Calibri" panose="020F0502020204030204" pitchFamily="34" charset="0"/>
                <a:cs typeface="Calibri" panose="020F0502020204030204" pitchFamily="34" charset="0"/>
              </a:rPr>
              <a:t>Jacksonville’s first Anti Teen Vaping Awareness Campaign </a:t>
            </a:r>
            <a:br>
              <a:rPr lang="en-US" sz="2000" dirty="0">
                <a:solidFill>
                  <a:srgbClr val="0A5BAF"/>
                </a:solidFill>
                <a:latin typeface="Calibri" panose="020F0502020204030204" pitchFamily="34" charset="0"/>
                <a:cs typeface="Calibri" panose="020F0502020204030204" pitchFamily="34" charset="0"/>
              </a:rPr>
            </a:br>
            <a:r>
              <a:rPr lang="en-US" sz="2000" dirty="0">
                <a:solidFill>
                  <a:srgbClr val="0A5BAF"/>
                </a:solidFill>
                <a:highlight>
                  <a:srgbClr val="FFC728"/>
                </a:highlight>
                <a:latin typeface="Calibri" panose="020F0502020204030204" pitchFamily="34" charset="0"/>
                <a:cs typeface="Calibri" panose="020F0502020204030204" pitchFamily="34" charset="0"/>
              </a:rPr>
              <a:t>met and exceeded the City’s stated goal, </a:t>
            </a:r>
            <a:r>
              <a:rPr lang="en-US" sz="2000" dirty="0">
                <a:solidFill>
                  <a:srgbClr val="0A5BAF"/>
                </a:solidFill>
                <a:latin typeface="Calibri" panose="020F0502020204030204" pitchFamily="34" charset="0"/>
                <a:cs typeface="Calibri" panose="020F0502020204030204" pitchFamily="34" charset="0"/>
              </a:rPr>
              <a:t/>
            </a:r>
            <a:br>
              <a:rPr lang="en-US" sz="2000" dirty="0">
                <a:solidFill>
                  <a:srgbClr val="0A5BAF"/>
                </a:solidFill>
                <a:latin typeface="Calibri" panose="020F0502020204030204" pitchFamily="34" charset="0"/>
                <a:cs typeface="Calibri" panose="020F0502020204030204" pitchFamily="34" charset="0"/>
              </a:rPr>
            </a:br>
            <a:r>
              <a:rPr lang="en-US" sz="2000" dirty="0">
                <a:solidFill>
                  <a:srgbClr val="0A5BAF"/>
                </a:solidFill>
                <a:latin typeface="Calibri" panose="020F0502020204030204" pitchFamily="34" charset="0"/>
                <a:cs typeface="Calibri" panose="020F0502020204030204" pitchFamily="34" charset="0"/>
              </a:rPr>
              <a:t>and along the way established a new benchmark for public health campaigns of this type.</a:t>
            </a:r>
          </a:p>
        </p:txBody>
      </p:sp>
      <p:pic>
        <p:nvPicPr>
          <p:cNvPr id="3" name="Picture 2" descr="Icon&#10;&#10;Description automatically generated">
            <a:extLst>
              <a:ext uri="{FF2B5EF4-FFF2-40B4-BE49-F238E27FC236}">
                <a16:creationId xmlns:a16="http://schemas.microsoft.com/office/drawing/2014/main" xmlns="" id="{E0ACB785-5CBF-3F44-98B1-CA72B8D7D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876" y="1377381"/>
            <a:ext cx="1522248" cy="1217798"/>
          </a:xfrm>
          <a:prstGeom prst="rect">
            <a:avLst/>
          </a:prstGeom>
        </p:spPr>
      </p:pic>
    </p:spTree>
    <p:extLst>
      <p:ext uri="{BB962C8B-B14F-4D97-AF65-F5344CB8AC3E}">
        <p14:creationId xmlns:p14="http://schemas.microsoft.com/office/powerpoint/2010/main" val="29275251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15</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3397235"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ACHIEVING SUCCESS</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5854424"/>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29" name="Rectangle 28">
            <a:extLst>
              <a:ext uri="{FF2B5EF4-FFF2-40B4-BE49-F238E27FC236}">
                <a16:creationId xmlns:a16="http://schemas.microsoft.com/office/drawing/2014/main" xmlns="" id="{EBEF16F2-53A2-2B4E-9ABD-0703E41146DF}"/>
              </a:ext>
            </a:extLst>
          </p:cNvPr>
          <p:cNvSpPr/>
          <p:nvPr/>
        </p:nvSpPr>
        <p:spPr>
          <a:xfrm>
            <a:off x="1254868" y="1301106"/>
            <a:ext cx="3161489" cy="1508105"/>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The teen-focused digital advertising campaign was seen by </a:t>
            </a:r>
            <a:r>
              <a:rPr lang="en-US" sz="2000" dirty="0">
                <a:solidFill>
                  <a:srgbClr val="0A5BAF"/>
                </a:solidFill>
                <a:highlight>
                  <a:srgbClr val="FFC728"/>
                </a:highlight>
                <a:latin typeface="Calibri" panose="020F0502020204030204" pitchFamily="34" charset="0"/>
                <a:cs typeface="Calibri" panose="020F0502020204030204" pitchFamily="34" charset="0"/>
              </a:rPr>
              <a:t>tens of thousands of middle-school and high-school students</a:t>
            </a:r>
            <a:r>
              <a:rPr lang="en-US" sz="2000" b="0" dirty="0">
                <a:solidFill>
                  <a:srgbClr val="0A5BAF"/>
                </a:solidFill>
                <a:highlight>
                  <a:srgbClr val="FFC728"/>
                </a:highlight>
                <a:latin typeface="Calibri" panose="020F0502020204030204" pitchFamily="34" charset="0"/>
                <a:cs typeface="Calibri" panose="020F0502020204030204" pitchFamily="34" charset="0"/>
              </a:rPr>
              <a:t> </a:t>
            </a:r>
            <a:r>
              <a:rPr lang="en-US" sz="1600" b="0" dirty="0">
                <a:solidFill>
                  <a:srgbClr val="0A5BAF"/>
                </a:solidFill>
                <a:latin typeface="Calibri" panose="020F0502020204030204" pitchFamily="34" charset="0"/>
                <a:cs typeface="Calibri" panose="020F0502020204030204" pitchFamily="34" charset="0"/>
              </a:rPr>
              <a:t>between January and July of 2021.</a:t>
            </a:r>
          </a:p>
        </p:txBody>
      </p:sp>
      <p:pic>
        <p:nvPicPr>
          <p:cNvPr id="3" name="Picture 2" descr="Icon&#10;&#10;Description automatically generated">
            <a:extLst>
              <a:ext uri="{FF2B5EF4-FFF2-40B4-BE49-F238E27FC236}">
                <a16:creationId xmlns:a16="http://schemas.microsoft.com/office/drawing/2014/main" xmlns="" id="{850DDBCC-ED62-AF4E-8ED9-83BC1E0DD405}"/>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9461" y="1282146"/>
            <a:ext cx="805409" cy="828755"/>
          </a:xfrm>
          <a:prstGeom prst="rect">
            <a:avLst/>
          </a:prstGeom>
        </p:spPr>
      </p:pic>
      <p:pic>
        <p:nvPicPr>
          <p:cNvPr id="7" name="Picture 6" descr="Icon&#10;&#10;Description automatically generated">
            <a:extLst>
              <a:ext uri="{FF2B5EF4-FFF2-40B4-BE49-F238E27FC236}">
                <a16:creationId xmlns:a16="http://schemas.microsoft.com/office/drawing/2014/main" xmlns="" id="{8C4C0400-94EE-D147-BEB7-66DA05A66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49" y="3338398"/>
            <a:ext cx="792736" cy="786129"/>
          </a:xfrm>
          <a:prstGeom prst="rect">
            <a:avLst/>
          </a:prstGeom>
        </p:spPr>
      </p:pic>
      <p:sp>
        <p:nvSpPr>
          <p:cNvPr id="23" name="Rectangle 22">
            <a:extLst>
              <a:ext uri="{FF2B5EF4-FFF2-40B4-BE49-F238E27FC236}">
                <a16:creationId xmlns:a16="http://schemas.microsoft.com/office/drawing/2014/main" xmlns="" id="{3CFA3BA1-ACFE-2745-ADA0-6CAB4A3DD11D}"/>
              </a:ext>
            </a:extLst>
          </p:cNvPr>
          <p:cNvSpPr/>
          <p:nvPr/>
        </p:nvSpPr>
        <p:spPr>
          <a:xfrm>
            <a:off x="5539905" y="1246762"/>
            <a:ext cx="3185809" cy="1569660"/>
          </a:xfrm>
          <a:prstGeom prst="rect">
            <a:avLst/>
          </a:prstGeom>
        </p:spPr>
        <p:txBody>
          <a:bodyPr wrap="square">
            <a:spAutoFit/>
          </a:bodyPr>
          <a:lstStyle/>
          <a:p>
            <a:pPr>
              <a:spcAft>
                <a:spcPts val="1200"/>
              </a:spcAft>
            </a:pPr>
            <a:r>
              <a:rPr lang="en-US" sz="2000" dirty="0">
                <a:solidFill>
                  <a:srgbClr val="0A5BAF"/>
                </a:solidFill>
                <a:highlight>
                  <a:srgbClr val="FFC728"/>
                </a:highlight>
                <a:latin typeface="Calibri" panose="020F0502020204030204" pitchFamily="34" charset="0"/>
                <a:cs typeface="Calibri" panose="020F0502020204030204" pitchFamily="34" charset="0"/>
              </a:rPr>
              <a:t>More than 12,000 </a:t>
            </a:r>
            <a:r>
              <a:rPr lang="en-US" sz="1600" b="0" dirty="0">
                <a:solidFill>
                  <a:srgbClr val="0A5BAF"/>
                </a:solidFill>
                <a:latin typeface="Calibri" panose="020F0502020204030204" pitchFamily="34" charset="0"/>
                <a:cs typeface="Calibri" panose="020F0502020204030204" pitchFamily="34" charset="0"/>
              </a:rPr>
              <a:t>of those students swiped, clicked and engaged with our content, </a:t>
            </a:r>
            <a:r>
              <a:rPr lang="en-US" sz="2000" dirty="0">
                <a:solidFill>
                  <a:srgbClr val="0A5BAF"/>
                </a:solidFill>
                <a:highlight>
                  <a:srgbClr val="FFC728"/>
                </a:highlight>
                <a:latin typeface="Calibri" panose="020F0502020204030204" pitchFamily="34" charset="0"/>
                <a:cs typeface="Calibri" panose="020F0502020204030204" pitchFamily="34" charset="0"/>
              </a:rPr>
              <a:t>easily outperforming industry averages </a:t>
            </a:r>
            <a:r>
              <a:rPr lang="en-US" sz="1600" b="0" dirty="0">
                <a:solidFill>
                  <a:srgbClr val="0A5BAF"/>
                </a:solidFill>
                <a:latin typeface="Calibri" panose="020F0502020204030204" pitchFamily="34" charset="0"/>
                <a:cs typeface="Calibri" panose="020F0502020204030204" pitchFamily="34" charset="0"/>
              </a:rPr>
              <a:t>and expectations.</a:t>
            </a:r>
          </a:p>
        </p:txBody>
      </p:sp>
      <p:sp>
        <p:nvSpPr>
          <p:cNvPr id="24" name="Rectangle 23">
            <a:extLst>
              <a:ext uri="{FF2B5EF4-FFF2-40B4-BE49-F238E27FC236}">
                <a16:creationId xmlns:a16="http://schemas.microsoft.com/office/drawing/2014/main" xmlns="" id="{A06D1177-5576-5043-9D5B-5231B68A1236}"/>
              </a:ext>
            </a:extLst>
          </p:cNvPr>
          <p:cNvSpPr/>
          <p:nvPr/>
        </p:nvSpPr>
        <p:spPr>
          <a:xfrm>
            <a:off x="1256489" y="3299299"/>
            <a:ext cx="3082047" cy="1446550"/>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The videos shared through the companion, adult-focused, Facebook campaign were </a:t>
            </a:r>
            <a:r>
              <a:rPr lang="en-US" sz="2000" dirty="0">
                <a:solidFill>
                  <a:srgbClr val="0A5BAF"/>
                </a:solidFill>
                <a:highlight>
                  <a:srgbClr val="FFC728"/>
                </a:highlight>
                <a:latin typeface="Calibri" panose="020F0502020204030204" pitchFamily="34" charset="0"/>
                <a:cs typeface="Calibri" panose="020F0502020204030204" pitchFamily="34" charset="0"/>
              </a:rPr>
              <a:t>watched all the way through over 65,000 times.</a:t>
            </a:r>
          </a:p>
        </p:txBody>
      </p:sp>
      <p:sp>
        <p:nvSpPr>
          <p:cNvPr id="27" name="Rectangle 26">
            <a:extLst>
              <a:ext uri="{FF2B5EF4-FFF2-40B4-BE49-F238E27FC236}">
                <a16:creationId xmlns:a16="http://schemas.microsoft.com/office/drawing/2014/main" xmlns="" id="{0C589D08-CEED-754F-8F93-7DEB2EECFCF3}"/>
              </a:ext>
            </a:extLst>
          </p:cNvPr>
          <p:cNvSpPr/>
          <p:nvPr/>
        </p:nvSpPr>
        <p:spPr>
          <a:xfrm>
            <a:off x="5539906" y="3341450"/>
            <a:ext cx="3025303" cy="1200329"/>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The campaign’s content hub, on </a:t>
            </a:r>
            <a:r>
              <a:rPr lang="en-US" sz="1600" b="0" dirty="0" err="1">
                <a:solidFill>
                  <a:srgbClr val="0A5BAF"/>
                </a:solidFill>
                <a:latin typeface="Calibri" panose="020F0502020204030204" pitchFamily="34" charset="0"/>
                <a:cs typeface="Calibri" panose="020F0502020204030204" pitchFamily="34" charset="0"/>
              </a:rPr>
              <a:t>CoJ.net</a:t>
            </a:r>
            <a:r>
              <a:rPr lang="en-US" sz="1600" b="0" dirty="0">
                <a:solidFill>
                  <a:srgbClr val="0A5BAF"/>
                </a:solidFill>
                <a:latin typeface="Calibri" panose="020F0502020204030204" pitchFamily="34" charset="0"/>
                <a:cs typeface="Calibri" panose="020F0502020204030204" pitchFamily="34" charset="0"/>
              </a:rPr>
              <a:t>, </a:t>
            </a:r>
            <a:r>
              <a:rPr lang="en-US" sz="2000" dirty="0">
                <a:solidFill>
                  <a:srgbClr val="0A5BAF"/>
                </a:solidFill>
                <a:highlight>
                  <a:srgbClr val="FFC728"/>
                </a:highlight>
                <a:latin typeface="Calibri" panose="020F0502020204030204" pitchFamily="34" charset="0"/>
                <a:cs typeface="Calibri" panose="020F0502020204030204" pitchFamily="34" charset="0"/>
              </a:rPr>
              <a:t>averaged 65 visits a day</a:t>
            </a:r>
            <a:r>
              <a:rPr lang="en-US" sz="2000" dirty="0">
                <a:solidFill>
                  <a:srgbClr val="0A5BAF"/>
                </a:solidFill>
                <a:latin typeface="Calibri" panose="020F0502020204030204" pitchFamily="34" charset="0"/>
                <a:cs typeface="Calibri" panose="020F0502020204030204" pitchFamily="34" charset="0"/>
              </a:rPr>
              <a:t> </a:t>
            </a:r>
            <a:r>
              <a:rPr lang="en-US" sz="1600" b="0" dirty="0">
                <a:solidFill>
                  <a:srgbClr val="0A5BAF"/>
                </a:solidFill>
                <a:latin typeface="Calibri" panose="020F0502020204030204" pitchFamily="34" charset="0"/>
                <a:cs typeface="Calibri" panose="020F0502020204030204" pitchFamily="34" charset="0"/>
              </a:rPr>
              <a:t>during the core advertising period. </a:t>
            </a:r>
          </a:p>
        </p:txBody>
      </p:sp>
      <p:sp>
        <p:nvSpPr>
          <p:cNvPr id="30" name="Rectangle 29">
            <a:extLst>
              <a:ext uri="{FF2B5EF4-FFF2-40B4-BE49-F238E27FC236}">
                <a16:creationId xmlns:a16="http://schemas.microsoft.com/office/drawing/2014/main" xmlns="" id="{4C37B25C-A0B6-DB40-8A98-CDF407A0E329}"/>
              </a:ext>
            </a:extLst>
          </p:cNvPr>
          <p:cNvSpPr/>
          <p:nvPr/>
        </p:nvSpPr>
        <p:spPr>
          <a:xfrm>
            <a:off x="1264309" y="5176924"/>
            <a:ext cx="6014936" cy="1015663"/>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Average time spent on the campaign home page was </a:t>
            </a:r>
            <a:r>
              <a:rPr lang="en-US" sz="2000" dirty="0">
                <a:solidFill>
                  <a:srgbClr val="0A5BAF"/>
                </a:solidFill>
                <a:highlight>
                  <a:srgbClr val="FFC728"/>
                </a:highlight>
                <a:latin typeface="Calibri" panose="020F0502020204030204" pitchFamily="34" charset="0"/>
                <a:cs typeface="Calibri" panose="020F0502020204030204" pitchFamily="34" charset="0"/>
              </a:rPr>
              <a:t>135% of the 2020 average </a:t>
            </a:r>
            <a:r>
              <a:rPr lang="en-US" sz="1600" b="0" dirty="0">
                <a:solidFill>
                  <a:srgbClr val="0A5BAF"/>
                </a:solidFill>
                <a:latin typeface="Calibri" panose="020F0502020204030204" pitchFamily="34" charset="0"/>
                <a:cs typeface="Calibri" panose="020F0502020204030204" pitchFamily="34" charset="0"/>
              </a:rPr>
              <a:t>for all websites, and close to </a:t>
            </a:r>
            <a:r>
              <a:rPr lang="en-US" sz="2000" dirty="0">
                <a:solidFill>
                  <a:srgbClr val="0A5BAF"/>
                </a:solidFill>
                <a:highlight>
                  <a:srgbClr val="FFC728"/>
                </a:highlight>
                <a:latin typeface="Calibri" panose="020F0502020204030204" pitchFamily="34" charset="0"/>
                <a:cs typeface="Calibri" panose="020F0502020204030204" pitchFamily="34" charset="0"/>
              </a:rPr>
              <a:t>150% of the average time</a:t>
            </a:r>
            <a:r>
              <a:rPr lang="en-US" sz="1600" b="0" dirty="0">
                <a:solidFill>
                  <a:srgbClr val="0A5BAF"/>
                </a:solidFill>
                <a:latin typeface="Calibri" panose="020F0502020204030204" pitchFamily="34" charset="0"/>
                <a:cs typeface="Calibri" panose="020F0502020204030204" pitchFamily="34" charset="0"/>
              </a:rPr>
              <a:t> across all consumer industries.</a:t>
            </a:r>
          </a:p>
        </p:txBody>
      </p:sp>
      <p:pic>
        <p:nvPicPr>
          <p:cNvPr id="9" name="Picture 8" descr="Icon&#10;&#10;Description automatically generated">
            <a:extLst>
              <a:ext uri="{FF2B5EF4-FFF2-40B4-BE49-F238E27FC236}">
                <a16:creationId xmlns:a16="http://schemas.microsoft.com/office/drawing/2014/main" xmlns="" id="{EA364307-3466-334B-A7E5-C335A8A801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5557" y="1304992"/>
            <a:ext cx="735971" cy="815638"/>
          </a:xfrm>
          <a:prstGeom prst="rect">
            <a:avLst/>
          </a:prstGeom>
        </p:spPr>
      </p:pic>
      <p:pic>
        <p:nvPicPr>
          <p:cNvPr id="11" name="Picture 10" descr="A black and white clock&#10;&#10;Description automatically generated with medium confidence">
            <a:extLst>
              <a:ext uri="{FF2B5EF4-FFF2-40B4-BE49-F238E27FC236}">
                <a16:creationId xmlns:a16="http://schemas.microsoft.com/office/drawing/2014/main" xmlns="" id="{814A1389-0483-8047-85F1-1DCDC93248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461" y="5251263"/>
            <a:ext cx="808248" cy="763346"/>
          </a:xfrm>
          <a:prstGeom prst="rect">
            <a:avLst/>
          </a:prstGeom>
        </p:spPr>
      </p:pic>
      <p:pic>
        <p:nvPicPr>
          <p:cNvPr id="13" name="Picture 12" descr="Icon&#10;&#10;Description automatically generated">
            <a:extLst>
              <a:ext uri="{FF2B5EF4-FFF2-40B4-BE49-F238E27FC236}">
                <a16:creationId xmlns:a16="http://schemas.microsoft.com/office/drawing/2014/main" xmlns="" id="{58C871B3-D735-294D-BBD2-B78104A3D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6576" y="3363404"/>
            <a:ext cx="900496" cy="644391"/>
          </a:xfrm>
          <a:prstGeom prst="rect">
            <a:avLst/>
          </a:prstGeom>
        </p:spPr>
      </p:pic>
    </p:spTree>
    <p:extLst>
      <p:ext uri="{BB962C8B-B14F-4D97-AF65-F5344CB8AC3E}">
        <p14:creationId xmlns:p14="http://schemas.microsoft.com/office/powerpoint/2010/main" val="31944748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16</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5973261"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MEASURING REACH – SOCIAL MEDIA</a:t>
            </a:r>
          </a:p>
        </p:txBody>
      </p:sp>
      <p:sp>
        <p:nvSpPr>
          <p:cNvPr id="30" name="Rectangle 29">
            <a:extLst>
              <a:ext uri="{FF2B5EF4-FFF2-40B4-BE49-F238E27FC236}">
                <a16:creationId xmlns:a16="http://schemas.microsoft.com/office/drawing/2014/main" xmlns="" id="{4C37B25C-A0B6-DB40-8A98-CDF407A0E329}"/>
              </a:ext>
            </a:extLst>
          </p:cNvPr>
          <p:cNvSpPr/>
          <p:nvPr/>
        </p:nvSpPr>
        <p:spPr>
          <a:xfrm>
            <a:off x="525187" y="1424827"/>
            <a:ext cx="7493034" cy="3077766"/>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Facebook and Instagram Videos generated </a:t>
            </a:r>
            <a:r>
              <a:rPr lang="en-US" sz="1600" dirty="0">
                <a:solidFill>
                  <a:srgbClr val="0A5BAF"/>
                </a:solidFill>
                <a:highlight>
                  <a:srgbClr val="FFC728"/>
                </a:highlight>
                <a:latin typeface="Calibri" panose="020F0502020204030204" pitchFamily="34" charset="0"/>
                <a:cs typeface="Calibri" panose="020F0502020204030204" pitchFamily="34" charset="0"/>
              </a:rPr>
              <a:t>171,922 impressions </a:t>
            </a:r>
            <a:r>
              <a:rPr lang="en-US" sz="1600" b="0" dirty="0">
                <a:solidFill>
                  <a:srgbClr val="0A5BAF"/>
                </a:solidFill>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People on Facebook &amp; Instagram watched the </a:t>
            </a:r>
            <a:r>
              <a:rPr lang="en-US" sz="1600" dirty="0">
                <a:solidFill>
                  <a:srgbClr val="0A5BAF"/>
                </a:solidFill>
                <a:highlight>
                  <a:srgbClr val="FFC728"/>
                </a:highlight>
                <a:latin typeface="Calibri" panose="020F0502020204030204" pitchFamily="34" charset="0"/>
                <a:cs typeface="Calibri" panose="020F0502020204030204" pitchFamily="34" charset="0"/>
              </a:rPr>
              <a:t>complete video 65,062 times</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People on Facebook &amp; Instagram </a:t>
            </a:r>
            <a:r>
              <a:rPr lang="en-US" sz="1600" dirty="0">
                <a:solidFill>
                  <a:srgbClr val="0A5BAF"/>
                </a:solidFill>
                <a:highlight>
                  <a:srgbClr val="FFC728"/>
                </a:highlight>
                <a:latin typeface="Calibri" panose="020F0502020204030204" pitchFamily="34" charset="0"/>
                <a:cs typeface="Calibri" panose="020F0502020204030204" pitchFamily="34" charset="0"/>
              </a:rPr>
              <a:t>watched at least half of the video 143,485 times</a:t>
            </a:r>
          </a:p>
          <a:p>
            <a:pPr marL="285750" indent="-285750">
              <a:spcAft>
                <a:spcPts val="1200"/>
              </a:spcAft>
              <a:buFont typeface="Arial" panose="020B0604020202020204" pitchFamily="34" charset="0"/>
              <a:buChar char="•"/>
            </a:pPr>
            <a:r>
              <a:rPr lang="en-US" sz="1600" dirty="0">
                <a:solidFill>
                  <a:srgbClr val="0A5BAF"/>
                </a:solidFill>
                <a:highlight>
                  <a:srgbClr val="FFC728"/>
                </a:highlight>
                <a:latin typeface="Calibri" panose="020F0502020204030204" pitchFamily="34" charset="0"/>
                <a:cs typeface="Calibri" panose="020F0502020204030204" pitchFamily="34" charset="0"/>
              </a:rPr>
              <a:t>More than 41% </a:t>
            </a:r>
            <a:r>
              <a:rPr lang="en-US" sz="1600" b="0" dirty="0">
                <a:solidFill>
                  <a:srgbClr val="0A5BAF"/>
                </a:solidFill>
                <a:latin typeface="Calibri" panose="020F0502020204030204" pitchFamily="34" charset="0"/>
                <a:cs typeface="Calibri" panose="020F0502020204030204" pitchFamily="34" charset="0"/>
              </a:rPr>
              <a:t>of Videos served to people on Facebook &amp; Instagram were watched to completion</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Facebook &amp; Instagram Videos </a:t>
            </a:r>
            <a:r>
              <a:rPr lang="en-US" sz="1600" dirty="0">
                <a:solidFill>
                  <a:srgbClr val="0A5BAF"/>
                </a:solidFill>
                <a:highlight>
                  <a:srgbClr val="FFC728"/>
                </a:highlight>
                <a:latin typeface="Calibri" panose="020F0502020204030204" pitchFamily="34" charset="0"/>
                <a:cs typeface="Calibri" panose="020F0502020204030204" pitchFamily="34" charset="0"/>
              </a:rPr>
              <a:t>achieved a CTR of 0.67%, 6X the Benchmark rate of 0.11% </a:t>
            </a:r>
            <a:endParaRPr lang="en-US" sz="1600" b="0" dirty="0">
              <a:solidFill>
                <a:srgbClr val="0A5BAF"/>
              </a:solidFill>
              <a:highlight>
                <a:srgbClr val="FFC728"/>
              </a:highlight>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Top 3 Months were February with 0.80% CTR, and March and May tied with 0.61%. These months accounted for 68% of all Click </a:t>
            </a:r>
            <a:r>
              <a:rPr lang="en-US" sz="1600" b="0" dirty="0" err="1">
                <a:solidFill>
                  <a:srgbClr val="0A5BAF"/>
                </a:solidFill>
                <a:latin typeface="Calibri" panose="020F0502020204030204" pitchFamily="34" charset="0"/>
                <a:cs typeface="Calibri" panose="020F0502020204030204" pitchFamily="34" charset="0"/>
              </a:rPr>
              <a:t>Thrus</a:t>
            </a:r>
            <a:r>
              <a:rPr lang="en-US" sz="1600" b="0" dirty="0">
                <a:solidFill>
                  <a:srgbClr val="0A5BAF"/>
                </a:solidFill>
                <a:latin typeface="Calibri" panose="020F0502020204030204" pitchFamily="34" charset="0"/>
                <a:cs typeface="Calibri" panose="020F0502020204030204" pitchFamily="34" charset="0"/>
              </a:rPr>
              <a:t>.   </a:t>
            </a:r>
            <a:endParaRPr lang="en-US" sz="1600" dirty="0">
              <a:solidFill>
                <a:srgbClr val="0A5BA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456586D1-1123-1145-951A-EEDA954D13CC}"/>
              </a:ext>
            </a:extLst>
          </p:cNvPr>
          <p:cNvSpPr/>
          <p:nvPr/>
        </p:nvSpPr>
        <p:spPr>
          <a:xfrm>
            <a:off x="402598" y="991661"/>
            <a:ext cx="7493034" cy="369332"/>
          </a:xfrm>
          <a:prstGeom prst="rect">
            <a:avLst/>
          </a:prstGeom>
        </p:spPr>
        <p:txBody>
          <a:bodyPr wrap="square">
            <a:spAutoFit/>
          </a:bodyPr>
          <a:lstStyle/>
          <a:p>
            <a:pPr>
              <a:spcAft>
                <a:spcPts val="1200"/>
              </a:spcAft>
            </a:pPr>
            <a:r>
              <a:rPr lang="en-US" sz="1800" dirty="0">
                <a:solidFill>
                  <a:srgbClr val="0A5BAF"/>
                </a:solidFill>
                <a:latin typeface="Calibri" panose="020F0502020204030204" pitchFamily="34" charset="0"/>
                <a:cs typeface="Calibri" panose="020F0502020204030204" pitchFamily="34" charset="0"/>
              </a:rPr>
              <a:t>Video Ads on Facebook &amp; Instagram:</a:t>
            </a:r>
          </a:p>
        </p:txBody>
      </p:sp>
      <p:sp>
        <p:nvSpPr>
          <p:cNvPr id="14" name="Rectangle 13">
            <a:extLst>
              <a:ext uri="{FF2B5EF4-FFF2-40B4-BE49-F238E27FC236}">
                <a16:creationId xmlns:a16="http://schemas.microsoft.com/office/drawing/2014/main" xmlns="" id="{15E5F539-60B3-7944-9BFD-CFBECC6582CF}"/>
              </a:ext>
            </a:extLst>
          </p:cNvPr>
          <p:cNvSpPr/>
          <p:nvPr/>
        </p:nvSpPr>
        <p:spPr>
          <a:xfrm>
            <a:off x="467625" y="4818106"/>
            <a:ext cx="7493034" cy="369332"/>
          </a:xfrm>
          <a:prstGeom prst="rect">
            <a:avLst/>
          </a:prstGeom>
        </p:spPr>
        <p:txBody>
          <a:bodyPr wrap="square">
            <a:spAutoFit/>
          </a:bodyPr>
          <a:lstStyle/>
          <a:p>
            <a:pPr>
              <a:spcAft>
                <a:spcPts val="1200"/>
              </a:spcAft>
            </a:pPr>
            <a:r>
              <a:rPr lang="en-US" sz="1800" dirty="0">
                <a:solidFill>
                  <a:srgbClr val="0A5BAF"/>
                </a:solidFill>
                <a:latin typeface="Calibri" panose="020F0502020204030204" pitchFamily="34" charset="0"/>
                <a:cs typeface="Calibri" panose="020F0502020204030204" pitchFamily="34" charset="0"/>
              </a:rPr>
              <a:t>Video &amp; Display Ads on Snapchat:</a:t>
            </a:r>
          </a:p>
        </p:txBody>
      </p:sp>
      <p:sp>
        <p:nvSpPr>
          <p:cNvPr id="15" name="Rectangle 14">
            <a:extLst>
              <a:ext uri="{FF2B5EF4-FFF2-40B4-BE49-F238E27FC236}">
                <a16:creationId xmlns:a16="http://schemas.microsoft.com/office/drawing/2014/main" xmlns="" id="{1359D687-F161-D34D-BB6A-AFFFF4C6B481}"/>
              </a:ext>
            </a:extLst>
          </p:cNvPr>
          <p:cNvSpPr/>
          <p:nvPr/>
        </p:nvSpPr>
        <p:spPr>
          <a:xfrm>
            <a:off x="525187" y="5256862"/>
            <a:ext cx="7370445" cy="1138773"/>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Snapchat Video &amp; Display Ads generated </a:t>
            </a:r>
            <a:r>
              <a:rPr lang="en-US" sz="1600" dirty="0">
                <a:solidFill>
                  <a:srgbClr val="0A5BAF"/>
                </a:solidFill>
                <a:highlight>
                  <a:srgbClr val="FFC728"/>
                </a:highlight>
                <a:latin typeface="Calibri" panose="020F0502020204030204" pitchFamily="34" charset="0"/>
                <a:cs typeface="Calibri" panose="020F0502020204030204" pitchFamily="34" charset="0"/>
              </a:rPr>
              <a:t>1,193,959 impressions </a:t>
            </a:r>
            <a:r>
              <a:rPr lang="en-US" sz="1600" b="0" dirty="0">
                <a:solidFill>
                  <a:srgbClr val="0A5BAF"/>
                </a:solidFill>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Total Snapchat campaign ‘Swipe Up Rate’ </a:t>
            </a:r>
            <a:r>
              <a:rPr lang="en-US" sz="1600" dirty="0">
                <a:solidFill>
                  <a:srgbClr val="0A5BAF"/>
                </a:solidFill>
                <a:highlight>
                  <a:srgbClr val="FFC728"/>
                </a:highlight>
                <a:latin typeface="Calibri" panose="020F0502020204030204" pitchFamily="34" charset="0"/>
                <a:cs typeface="Calibri" panose="020F0502020204030204" pitchFamily="34" charset="0"/>
              </a:rPr>
              <a:t>(SUR) was 0.37%</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On average, </a:t>
            </a:r>
            <a:r>
              <a:rPr lang="en-US" sz="1600" dirty="0">
                <a:solidFill>
                  <a:srgbClr val="0A5BAF"/>
                </a:solidFill>
                <a:highlight>
                  <a:srgbClr val="FFC728"/>
                </a:highlight>
                <a:latin typeface="Calibri" panose="020F0502020204030204" pitchFamily="34" charset="0"/>
                <a:cs typeface="Calibri" panose="020F0502020204030204" pitchFamily="34" charset="0"/>
              </a:rPr>
              <a:t>40% of all impressions served had User Engagement </a:t>
            </a:r>
          </a:p>
        </p:txBody>
      </p:sp>
      <p:pic>
        <p:nvPicPr>
          <p:cNvPr id="1028" name="Picture 4" descr="Facebook Icon High Resolution #272030 - Free Icons Library">
            <a:extLst>
              <a:ext uri="{FF2B5EF4-FFF2-40B4-BE49-F238E27FC236}">
                <a16:creationId xmlns:a16="http://schemas.microsoft.com/office/drawing/2014/main" xmlns="" id="{548DA129-5468-2144-B4E6-C01F67AA5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799" y="902001"/>
            <a:ext cx="470647" cy="4706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Insta Logo New - Free vector graphic on Pixabay">
            <a:extLst>
              <a:ext uri="{FF2B5EF4-FFF2-40B4-BE49-F238E27FC236}">
                <a16:creationId xmlns:a16="http://schemas.microsoft.com/office/drawing/2014/main" xmlns="" id="{E08C1EC8-E9AB-A446-AF79-64F986CE6C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9722" y="903191"/>
            <a:ext cx="470647" cy="477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napchat Logo | Symbol, History, PNG (3840*2160)">
            <a:extLst>
              <a:ext uri="{FF2B5EF4-FFF2-40B4-BE49-F238E27FC236}">
                <a16:creationId xmlns:a16="http://schemas.microsoft.com/office/drawing/2014/main" xmlns="" id="{A1A70634-B002-3C40-8E94-86CC4EF61C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794047" y="4718266"/>
            <a:ext cx="955313" cy="53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1778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17</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7127424"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MEASURING REACH – ONLINE ADVERTISING</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5854424"/>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30" name="Rectangle 29">
            <a:extLst>
              <a:ext uri="{FF2B5EF4-FFF2-40B4-BE49-F238E27FC236}">
                <a16:creationId xmlns:a16="http://schemas.microsoft.com/office/drawing/2014/main" xmlns="" id="{4C37B25C-A0B6-DB40-8A98-CDF407A0E329}"/>
              </a:ext>
            </a:extLst>
          </p:cNvPr>
          <p:cNvSpPr/>
          <p:nvPr/>
        </p:nvSpPr>
        <p:spPr>
          <a:xfrm>
            <a:off x="492913" y="1155890"/>
            <a:ext cx="8059416" cy="1538883"/>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Online Video and Display Ads together received </a:t>
            </a:r>
            <a:r>
              <a:rPr lang="en-US" sz="1600" dirty="0">
                <a:solidFill>
                  <a:srgbClr val="0A5BAF"/>
                </a:solidFill>
                <a:highlight>
                  <a:srgbClr val="FFC728"/>
                </a:highlight>
                <a:latin typeface="Calibri" panose="020F0502020204030204" pitchFamily="34" charset="0"/>
                <a:cs typeface="Calibri" panose="020F0502020204030204" pitchFamily="34" charset="0"/>
              </a:rPr>
              <a:t>1,588,311 impressions </a:t>
            </a:r>
            <a:r>
              <a:rPr lang="en-US" sz="1600" b="0" dirty="0">
                <a:solidFill>
                  <a:srgbClr val="0A5BAF"/>
                </a:solidFill>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US" sz="1600" dirty="0">
                <a:solidFill>
                  <a:srgbClr val="0A5BAF"/>
                </a:solidFill>
                <a:highlight>
                  <a:srgbClr val="FFC728"/>
                </a:highlight>
                <a:latin typeface="Calibri" panose="020F0502020204030204" pitchFamily="34" charset="0"/>
                <a:cs typeface="Calibri" panose="020F0502020204030204" pitchFamily="34" charset="0"/>
              </a:rPr>
              <a:t>More than 47% </a:t>
            </a:r>
            <a:r>
              <a:rPr lang="en-US" sz="1600" b="0" dirty="0">
                <a:solidFill>
                  <a:srgbClr val="0A5BAF"/>
                </a:solidFill>
                <a:latin typeface="Calibri" panose="020F0502020204030204" pitchFamily="34" charset="0"/>
                <a:cs typeface="Calibri" panose="020F0502020204030204" pitchFamily="34" charset="0"/>
              </a:rPr>
              <a:t>of Video Ads were watched to completion</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The three Video Ads </a:t>
            </a:r>
            <a:r>
              <a:rPr lang="en-US" sz="1600" dirty="0">
                <a:solidFill>
                  <a:srgbClr val="0A5BAF"/>
                </a:solidFill>
                <a:highlight>
                  <a:srgbClr val="FFC728"/>
                </a:highlight>
                <a:latin typeface="Calibri" panose="020F0502020204030204" pitchFamily="34" charset="0"/>
                <a:cs typeface="Calibri" panose="020F0502020204030204" pitchFamily="34" charset="0"/>
              </a:rPr>
              <a:t>achieved a CTR of 0.99%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The three Video Ads generated 374,333 Impressions, accounting for </a:t>
            </a:r>
            <a:r>
              <a:rPr lang="en-US" sz="1600" b="0" dirty="0">
                <a:solidFill>
                  <a:srgbClr val="0A5BAF"/>
                </a:solidFill>
                <a:highlight>
                  <a:srgbClr val="FFC728"/>
                </a:highlight>
                <a:latin typeface="Calibri" panose="020F0502020204030204" pitchFamily="34" charset="0"/>
                <a:cs typeface="Calibri" panose="020F0502020204030204" pitchFamily="34" charset="0"/>
              </a:rPr>
              <a:t>50% of all Click </a:t>
            </a:r>
            <a:r>
              <a:rPr lang="en-US" sz="1600" b="0" dirty="0" err="1">
                <a:solidFill>
                  <a:srgbClr val="0A5BAF"/>
                </a:solidFill>
                <a:highlight>
                  <a:srgbClr val="FFC728"/>
                </a:highlight>
                <a:latin typeface="Calibri" panose="020F0502020204030204" pitchFamily="34" charset="0"/>
                <a:cs typeface="Calibri" panose="020F0502020204030204" pitchFamily="34" charset="0"/>
              </a:rPr>
              <a:t>Thrus</a:t>
            </a:r>
            <a:r>
              <a:rPr lang="en-US" sz="1600" b="0" dirty="0">
                <a:solidFill>
                  <a:srgbClr val="0A5BAF"/>
                </a:solidFill>
                <a:latin typeface="Calibri" panose="020F0502020204030204" pitchFamily="34" charset="0"/>
                <a:cs typeface="Calibri" panose="020F0502020204030204" pitchFamily="34" charset="0"/>
              </a:rPr>
              <a:t>.</a:t>
            </a:r>
          </a:p>
        </p:txBody>
      </p:sp>
      <p:graphicFrame>
        <p:nvGraphicFramePr>
          <p:cNvPr id="2" name="Table 3">
            <a:extLst>
              <a:ext uri="{FF2B5EF4-FFF2-40B4-BE49-F238E27FC236}">
                <a16:creationId xmlns:a16="http://schemas.microsoft.com/office/drawing/2014/main" xmlns="" id="{A339E1D8-D1BA-3C4B-B4A8-9CC2214678B3}"/>
              </a:ext>
            </a:extLst>
          </p:cNvPr>
          <p:cNvGraphicFramePr>
            <a:graphicFrameLocks noGrp="1"/>
          </p:cNvGraphicFramePr>
          <p:nvPr>
            <p:extLst>
              <p:ext uri="{D42A27DB-BD31-4B8C-83A1-F6EECF244321}">
                <p14:modId xmlns:p14="http://schemas.microsoft.com/office/powerpoint/2010/main" val="719847892"/>
              </p:ext>
            </p:extLst>
          </p:nvPr>
        </p:nvGraphicFramePr>
        <p:xfrm>
          <a:off x="467625" y="3786678"/>
          <a:ext cx="8059416" cy="2407920"/>
        </p:xfrm>
        <a:graphic>
          <a:graphicData uri="http://schemas.openxmlformats.org/drawingml/2006/table">
            <a:tbl>
              <a:tblPr firstRow="1" bandRow="1">
                <a:tableStyleId>{4C3C2611-4C71-4FC5-86AE-919BDF0F9419}</a:tableStyleId>
              </a:tblPr>
              <a:tblGrid>
                <a:gridCol w="2669835">
                  <a:extLst>
                    <a:ext uri="{9D8B030D-6E8A-4147-A177-3AD203B41FA5}">
                      <a16:colId xmlns:a16="http://schemas.microsoft.com/office/drawing/2014/main" xmlns="" val="2199945779"/>
                    </a:ext>
                  </a:extLst>
                </a:gridCol>
                <a:gridCol w="1613647">
                  <a:extLst>
                    <a:ext uri="{9D8B030D-6E8A-4147-A177-3AD203B41FA5}">
                      <a16:colId xmlns:a16="http://schemas.microsoft.com/office/drawing/2014/main" xmlns="" val="3866457098"/>
                    </a:ext>
                  </a:extLst>
                </a:gridCol>
                <a:gridCol w="1893346">
                  <a:extLst>
                    <a:ext uri="{9D8B030D-6E8A-4147-A177-3AD203B41FA5}">
                      <a16:colId xmlns:a16="http://schemas.microsoft.com/office/drawing/2014/main" xmlns="" val="1197028721"/>
                    </a:ext>
                  </a:extLst>
                </a:gridCol>
                <a:gridCol w="1882588">
                  <a:extLst>
                    <a:ext uri="{9D8B030D-6E8A-4147-A177-3AD203B41FA5}">
                      <a16:colId xmlns:a16="http://schemas.microsoft.com/office/drawing/2014/main" xmlns="" val="2113983910"/>
                    </a:ext>
                  </a:extLst>
                </a:gridCol>
              </a:tblGrid>
              <a:tr h="472924">
                <a:tc>
                  <a:txBody>
                    <a:bodyPr/>
                    <a:lstStyle/>
                    <a:p>
                      <a:r>
                        <a:rPr lang="en-US" sz="1400" dirty="0">
                          <a:latin typeface="Calibri" panose="020F0502020204030204" pitchFamily="34" charset="0"/>
                          <a:cs typeface="Calibri" panose="020F0502020204030204" pitchFamily="34" charset="0"/>
                        </a:rPr>
                        <a:t>AD </a:t>
                      </a:r>
                    </a:p>
                    <a:p>
                      <a:r>
                        <a:rPr lang="en-US" sz="1400" dirty="0">
                          <a:latin typeface="Calibri" panose="020F0502020204030204" pitchFamily="34" charset="0"/>
                          <a:cs typeface="Calibri" panose="020F0502020204030204" pitchFamily="34" charset="0"/>
                        </a:rPr>
                        <a:t>TYPE</a:t>
                      </a:r>
                    </a:p>
                  </a:txBody>
                  <a:tcPr/>
                </a:tc>
                <a:tc>
                  <a:txBody>
                    <a:bodyPr/>
                    <a:lstStyle/>
                    <a:p>
                      <a:r>
                        <a:rPr lang="en-US" sz="1400" dirty="0">
                          <a:latin typeface="Calibri" panose="020F0502020204030204" pitchFamily="34" charset="0"/>
                          <a:cs typeface="Calibri" panose="020F0502020204030204" pitchFamily="34" charset="0"/>
                        </a:rPr>
                        <a:t>BENCHMARK PERFORMANCE</a:t>
                      </a:r>
                    </a:p>
                  </a:txBody>
                  <a:tcPr/>
                </a:tc>
                <a:tc>
                  <a:txBody>
                    <a:bodyPr/>
                    <a:lstStyle/>
                    <a:p>
                      <a:r>
                        <a:rPr lang="en-US" sz="1400" dirty="0">
                          <a:latin typeface="Calibri" panose="020F0502020204030204" pitchFamily="34" charset="0"/>
                          <a:cs typeface="Calibri" panose="020F0502020204030204" pitchFamily="34" charset="0"/>
                        </a:rPr>
                        <a:t>CAMPAIGN PERFORMANCE</a:t>
                      </a:r>
                    </a:p>
                  </a:txBody>
                  <a:tcPr/>
                </a:tc>
                <a:tc>
                  <a:txBody>
                    <a:bodyPr/>
                    <a:lstStyle/>
                    <a:p>
                      <a:r>
                        <a:rPr lang="en-US" sz="1400" dirty="0">
                          <a:latin typeface="Calibri" panose="020F0502020204030204" pitchFamily="34" charset="0"/>
                          <a:cs typeface="Calibri" panose="020F0502020204030204" pitchFamily="34" charset="0"/>
                        </a:rPr>
                        <a:t>COMPARATIVE CTR</a:t>
                      </a:r>
                    </a:p>
                    <a:p>
                      <a:r>
                        <a:rPr lang="en-US" sz="1400" dirty="0">
                          <a:latin typeface="Calibri" panose="020F0502020204030204" pitchFamily="34" charset="0"/>
                          <a:cs typeface="Calibri" panose="020F0502020204030204" pitchFamily="34" charset="0"/>
                        </a:rPr>
                        <a:t>(CLICK THRU RATE)</a:t>
                      </a:r>
                    </a:p>
                  </a:txBody>
                  <a:tcPr/>
                </a:tc>
                <a:extLst>
                  <a:ext uri="{0D108BD9-81ED-4DB2-BD59-A6C34878D82A}">
                    <a16:rowId xmlns:a16="http://schemas.microsoft.com/office/drawing/2014/main" xmlns="" val="2466026218"/>
                  </a:ext>
                </a:extLst>
              </a:tr>
              <a:tr h="667658">
                <a:tc>
                  <a:txBody>
                    <a:bodyPr/>
                    <a:lstStyle/>
                    <a:p>
                      <a:r>
                        <a:rPr lang="en-US" sz="1200" b="1" dirty="0">
                          <a:latin typeface="Calibri" panose="020F0502020204030204" pitchFamily="34" charset="0"/>
                          <a:cs typeface="Calibri" panose="020F0502020204030204" pitchFamily="34" charset="0"/>
                        </a:rPr>
                        <a:t>PRE-ROLL AUDIENCE</a:t>
                      </a:r>
                    </a:p>
                    <a:p>
                      <a:r>
                        <a:rPr lang="en-US" sz="1200" dirty="0">
                          <a:latin typeface="Calibri" panose="020F0502020204030204" pitchFamily="34" charset="0"/>
                          <a:cs typeface="Calibri" panose="020F0502020204030204" pitchFamily="34" charset="0"/>
                        </a:rPr>
                        <a:t>(Audience defined by age, behavior, household type, etc.)</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0.57% CTR</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0.84%</a:t>
                      </a:r>
                    </a:p>
                  </a:txBody>
                  <a:tcPr/>
                </a:tc>
                <a:tc>
                  <a:txBody>
                    <a:bodyPr/>
                    <a:lstStyle/>
                    <a:p>
                      <a:endParaRPr lang="en-US" sz="1400" b="1" dirty="0">
                        <a:solidFill>
                          <a:srgbClr val="00B050"/>
                        </a:solidFill>
                        <a:latin typeface="Calibri" panose="020F0502020204030204" pitchFamily="34" charset="0"/>
                        <a:cs typeface="Calibri" panose="020F0502020204030204" pitchFamily="34" charset="0"/>
                      </a:endParaRPr>
                    </a:p>
                    <a:p>
                      <a:r>
                        <a:rPr lang="en-US" sz="1400" b="1" dirty="0">
                          <a:solidFill>
                            <a:srgbClr val="00B050"/>
                          </a:solidFill>
                          <a:latin typeface="Calibri" panose="020F0502020204030204" pitchFamily="34" charset="0"/>
                          <a:cs typeface="Calibri" panose="020F0502020204030204" pitchFamily="34" charset="0"/>
                        </a:rPr>
                        <a:t>1.5X Benchmark CTR</a:t>
                      </a:r>
                    </a:p>
                    <a:p>
                      <a:endParaRPr lang="en-US" sz="1400" b="1" dirty="0">
                        <a:solidFill>
                          <a:srgbClr val="00B05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439700120"/>
                  </a:ext>
                </a:extLst>
              </a:tr>
              <a:tr h="584200">
                <a:tc>
                  <a:txBody>
                    <a:bodyPr/>
                    <a:lstStyle/>
                    <a:p>
                      <a:r>
                        <a:rPr lang="en-US" sz="1200" b="1" dirty="0">
                          <a:latin typeface="Calibri" panose="020F0502020204030204" pitchFamily="34" charset="0"/>
                          <a:cs typeface="Calibri" panose="020F0502020204030204" pitchFamily="34" charset="0"/>
                        </a:rPr>
                        <a:t>PRE-ROLL RON</a:t>
                      </a:r>
                    </a:p>
                    <a:p>
                      <a:r>
                        <a:rPr lang="en-US" sz="1200" dirty="0">
                          <a:latin typeface="Calibri" panose="020F0502020204030204" pitchFamily="34" charset="0"/>
                          <a:cs typeface="Calibri" panose="020F0502020204030204" pitchFamily="34" charset="0"/>
                        </a:rPr>
                        <a:t>(Wider selection of sites defined by location of user)</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0.57% CTR</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1.44%</a:t>
                      </a:r>
                    </a:p>
                  </a:txBody>
                  <a:tcPr/>
                </a:tc>
                <a:tc>
                  <a:txBody>
                    <a:bodyPr/>
                    <a:lstStyle/>
                    <a:p>
                      <a:endParaRPr lang="en-US" sz="1400" b="1" dirty="0">
                        <a:solidFill>
                          <a:srgbClr val="00B050"/>
                        </a:solidFill>
                        <a:latin typeface="Calibri" panose="020F0502020204030204" pitchFamily="34" charset="0"/>
                        <a:cs typeface="Calibri" panose="020F0502020204030204" pitchFamily="34" charset="0"/>
                      </a:endParaRPr>
                    </a:p>
                    <a:p>
                      <a:r>
                        <a:rPr lang="en-US" sz="1400" b="1" dirty="0">
                          <a:solidFill>
                            <a:srgbClr val="00B050"/>
                          </a:solidFill>
                          <a:latin typeface="Calibri" panose="020F0502020204030204" pitchFamily="34" charset="0"/>
                          <a:cs typeface="Calibri" panose="020F0502020204030204" pitchFamily="34" charset="0"/>
                        </a:rPr>
                        <a:t>2.5X Benchmark CTR</a:t>
                      </a:r>
                    </a:p>
                  </a:txBody>
                  <a:tcPr/>
                </a:tc>
                <a:extLst>
                  <a:ext uri="{0D108BD9-81ED-4DB2-BD59-A6C34878D82A}">
                    <a16:rowId xmlns:a16="http://schemas.microsoft.com/office/drawing/2014/main" xmlns="" val="4145376774"/>
                  </a:ext>
                </a:extLst>
              </a:tr>
              <a:tr h="472924">
                <a:tc>
                  <a:txBody>
                    <a:bodyPr/>
                    <a:lstStyle/>
                    <a:p>
                      <a:r>
                        <a:rPr lang="en-US" sz="1200" b="1" dirty="0">
                          <a:latin typeface="Calibri" panose="020F0502020204030204" pitchFamily="34" charset="0"/>
                          <a:cs typeface="Calibri" panose="020F0502020204030204" pitchFamily="34" charset="0"/>
                        </a:rPr>
                        <a:t>RUN OF NETWORK</a:t>
                      </a:r>
                    </a:p>
                    <a:p>
                      <a:r>
                        <a:rPr lang="en-US" sz="1200" dirty="0">
                          <a:solidFill>
                            <a:schemeClr val="bg2">
                              <a:lumMod val="50000"/>
                            </a:schemeClr>
                          </a:solidFill>
                          <a:latin typeface="Calibri" panose="020F0502020204030204" pitchFamily="34" charset="0"/>
                          <a:cs typeface="Calibri" panose="020F0502020204030204" pitchFamily="34" charset="0"/>
                        </a:rPr>
                        <a:t>(ad plays on any site across ad network)</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0.05% CTR</a:t>
                      </a:r>
                    </a:p>
                  </a:txBody>
                  <a:tcPr/>
                </a:tc>
                <a:tc>
                  <a:txBody>
                    <a:bodyPr/>
                    <a:lstStyle/>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0.31%</a:t>
                      </a:r>
                    </a:p>
                  </a:txBody>
                  <a:tcPr/>
                </a:tc>
                <a:tc>
                  <a:txBody>
                    <a:bodyPr/>
                    <a:lstStyle/>
                    <a:p>
                      <a:endParaRPr lang="en-US" sz="1400" b="1" dirty="0">
                        <a:solidFill>
                          <a:srgbClr val="00B050"/>
                        </a:solidFill>
                        <a:latin typeface="Calibri" panose="020F0502020204030204" pitchFamily="34" charset="0"/>
                        <a:cs typeface="Calibri" panose="020F0502020204030204" pitchFamily="34" charset="0"/>
                      </a:endParaRPr>
                    </a:p>
                    <a:p>
                      <a:r>
                        <a:rPr lang="en-US" sz="1400" b="1" dirty="0">
                          <a:solidFill>
                            <a:srgbClr val="00B050"/>
                          </a:solidFill>
                          <a:latin typeface="Calibri" panose="020F0502020204030204" pitchFamily="34" charset="0"/>
                          <a:cs typeface="Calibri" panose="020F0502020204030204" pitchFamily="34" charset="0"/>
                        </a:rPr>
                        <a:t>6X Benchmark CTR</a:t>
                      </a:r>
                    </a:p>
                  </a:txBody>
                  <a:tcPr/>
                </a:tc>
                <a:extLst>
                  <a:ext uri="{0D108BD9-81ED-4DB2-BD59-A6C34878D82A}">
                    <a16:rowId xmlns:a16="http://schemas.microsoft.com/office/drawing/2014/main" xmlns="" val="3212598961"/>
                  </a:ext>
                </a:extLst>
              </a:tr>
            </a:tbl>
          </a:graphicData>
        </a:graphic>
      </p:graphicFrame>
      <p:sp>
        <p:nvSpPr>
          <p:cNvPr id="4" name="Rectangle 3">
            <a:extLst>
              <a:ext uri="{FF2B5EF4-FFF2-40B4-BE49-F238E27FC236}">
                <a16:creationId xmlns:a16="http://schemas.microsoft.com/office/drawing/2014/main" xmlns="" id="{7486D02F-99FC-9B49-9B70-D9F3E3E8EF8F}"/>
              </a:ext>
            </a:extLst>
          </p:cNvPr>
          <p:cNvSpPr/>
          <p:nvPr/>
        </p:nvSpPr>
        <p:spPr>
          <a:xfrm>
            <a:off x="467625" y="3236731"/>
            <a:ext cx="7493034" cy="369332"/>
          </a:xfrm>
          <a:prstGeom prst="rect">
            <a:avLst/>
          </a:prstGeom>
        </p:spPr>
        <p:txBody>
          <a:bodyPr wrap="square">
            <a:spAutoFit/>
          </a:bodyPr>
          <a:lstStyle/>
          <a:p>
            <a:pPr>
              <a:spcAft>
                <a:spcPts val="1200"/>
              </a:spcAft>
            </a:pPr>
            <a:r>
              <a:rPr lang="en-US" sz="1800" dirty="0">
                <a:solidFill>
                  <a:srgbClr val="0A5BAF"/>
                </a:solidFill>
                <a:latin typeface="Calibri" panose="020F0502020204030204" pitchFamily="34" charset="0"/>
                <a:cs typeface="Calibri" panose="020F0502020204030204" pitchFamily="34" charset="0"/>
              </a:rPr>
              <a:t>Three types of Video Ads were geo-targeted exclusively to Duval County:</a:t>
            </a:r>
          </a:p>
        </p:txBody>
      </p:sp>
    </p:spTree>
    <p:extLst>
      <p:ext uri="{BB962C8B-B14F-4D97-AF65-F5344CB8AC3E}">
        <p14:creationId xmlns:p14="http://schemas.microsoft.com/office/powerpoint/2010/main" val="91351006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18</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3501431"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MEASURING CHANGE</a:t>
            </a:r>
          </a:p>
        </p:txBody>
      </p:sp>
      <p:sp>
        <p:nvSpPr>
          <p:cNvPr id="23" name="Rectangle 22">
            <a:extLst>
              <a:ext uri="{FF2B5EF4-FFF2-40B4-BE49-F238E27FC236}">
                <a16:creationId xmlns:a16="http://schemas.microsoft.com/office/drawing/2014/main" xmlns="" id="{3CFA3BA1-ACFE-2745-ADA0-6CAB4A3DD11D}"/>
              </a:ext>
            </a:extLst>
          </p:cNvPr>
          <p:cNvSpPr/>
          <p:nvPr/>
        </p:nvSpPr>
        <p:spPr>
          <a:xfrm>
            <a:off x="4110828" y="1145799"/>
            <a:ext cx="4387199" cy="954107"/>
          </a:xfrm>
          <a:prstGeom prst="rect">
            <a:avLst/>
          </a:prstGeom>
          <a:noFill/>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At the end of the campaign, fewer students believe that </a:t>
            </a:r>
            <a:r>
              <a:rPr lang="en-US" sz="2000" dirty="0">
                <a:solidFill>
                  <a:srgbClr val="0A5BAF"/>
                </a:solidFill>
                <a:highlight>
                  <a:srgbClr val="FFC728"/>
                </a:highlight>
                <a:latin typeface="Calibri" panose="020F0502020204030204" pitchFamily="34" charset="0"/>
                <a:cs typeface="Calibri" panose="020F0502020204030204" pitchFamily="34" charset="0"/>
              </a:rPr>
              <a:t>vaping is ‘definitely’ or ‘probably’ harmless.</a:t>
            </a:r>
            <a:r>
              <a:rPr lang="en-US" sz="2000" b="0" dirty="0">
                <a:solidFill>
                  <a:srgbClr val="0A5BAF"/>
                </a:solidFill>
                <a:latin typeface="Calibri" panose="020F0502020204030204" pitchFamily="34" charset="0"/>
                <a:cs typeface="Calibri" panose="020F0502020204030204" pitchFamily="34" charset="0"/>
              </a:rPr>
              <a:t> </a:t>
            </a:r>
            <a:r>
              <a:rPr lang="en-US" sz="1600" b="0" dirty="0">
                <a:solidFill>
                  <a:srgbClr val="0A5BAF"/>
                </a:solidFill>
                <a:latin typeface="Calibri" panose="020F0502020204030204" pitchFamily="34" charset="0"/>
                <a:cs typeface="Calibri" panose="020F0502020204030204" pitchFamily="34" charset="0"/>
              </a:rPr>
              <a:t>(approx. 3% shift)</a:t>
            </a:r>
            <a:endParaRPr lang="en-US" sz="1600" dirty="0">
              <a:solidFill>
                <a:srgbClr val="0A5BAF"/>
              </a:solidFill>
              <a:latin typeface="Calibri" panose="020F0502020204030204" pitchFamily="34" charset="0"/>
              <a:cs typeface="Calibri" panose="020F0502020204030204" pitchFamily="34" charset="0"/>
            </a:endParaRPr>
          </a:p>
        </p:txBody>
      </p:sp>
      <p:graphicFrame>
        <p:nvGraphicFramePr>
          <p:cNvPr id="4" name="Chart 3">
            <a:extLst>
              <a:ext uri="{FF2B5EF4-FFF2-40B4-BE49-F238E27FC236}">
                <a16:creationId xmlns:a16="http://schemas.microsoft.com/office/drawing/2014/main" xmlns="" id="{69745B89-02DB-FE47-ACB5-12A7AF10972E}"/>
              </a:ext>
            </a:extLst>
          </p:cNvPr>
          <p:cNvGraphicFramePr/>
          <p:nvPr>
            <p:extLst>
              <p:ext uri="{D42A27DB-BD31-4B8C-83A1-F6EECF244321}">
                <p14:modId xmlns:p14="http://schemas.microsoft.com/office/powerpoint/2010/main" val="3128754878"/>
              </p:ext>
            </p:extLst>
          </p:nvPr>
        </p:nvGraphicFramePr>
        <p:xfrm>
          <a:off x="492913" y="868747"/>
          <a:ext cx="3501431" cy="1755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xmlns="" id="{EB35EA5A-0091-BA40-BF3D-8F4A2CF777CC}"/>
              </a:ext>
            </a:extLst>
          </p:cNvPr>
          <p:cNvGraphicFramePr/>
          <p:nvPr>
            <p:extLst>
              <p:ext uri="{D42A27DB-BD31-4B8C-83A1-F6EECF244321}">
                <p14:modId xmlns:p14="http://schemas.microsoft.com/office/powerpoint/2010/main" val="1075958431"/>
              </p:ext>
            </p:extLst>
          </p:nvPr>
        </p:nvGraphicFramePr>
        <p:xfrm>
          <a:off x="492913" y="2707705"/>
          <a:ext cx="3501432" cy="1721609"/>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a:extLst>
              <a:ext uri="{FF2B5EF4-FFF2-40B4-BE49-F238E27FC236}">
                <a16:creationId xmlns:a16="http://schemas.microsoft.com/office/drawing/2014/main" xmlns="" id="{03A25D01-5991-B545-8A0E-42617AC3B625}"/>
              </a:ext>
            </a:extLst>
          </p:cNvPr>
          <p:cNvSpPr/>
          <p:nvPr/>
        </p:nvSpPr>
        <p:spPr>
          <a:xfrm>
            <a:off x="4096576" y="2951946"/>
            <a:ext cx="4387199" cy="954107"/>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At the end of the campaign, more students believe that </a:t>
            </a:r>
            <a:r>
              <a:rPr lang="en-US" sz="2000" dirty="0">
                <a:solidFill>
                  <a:srgbClr val="0A5BAF"/>
                </a:solidFill>
                <a:highlight>
                  <a:srgbClr val="FFC728"/>
                </a:highlight>
                <a:latin typeface="Calibri" panose="020F0502020204030204" pitchFamily="34" charset="0"/>
                <a:cs typeface="Calibri" panose="020F0502020204030204" pitchFamily="34" charset="0"/>
              </a:rPr>
              <a:t>vaping is ‘definitely’ or ‘probably’ harmful.</a:t>
            </a:r>
            <a:r>
              <a:rPr lang="en-US" sz="1600" b="0" dirty="0">
                <a:solidFill>
                  <a:srgbClr val="0A5BAF"/>
                </a:solidFill>
                <a:highlight>
                  <a:srgbClr val="FFC728"/>
                </a:highlight>
                <a:latin typeface="Calibri" panose="020F0502020204030204" pitchFamily="34" charset="0"/>
                <a:cs typeface="Calibri" panose="020F0502020204030204" pitchFamily="34" charset="0"/>
              </a:rPr>
              <a:t> </a:t>
            </a:r>
            <a:r>
              <a:rPr lang="en-US" sz="1600" b="0" dirty="0">
                <a:solidFill>
                  <a:srgbClr val="0A5BAF"/>
                </a:solidFill>
                <a:latin typeface="Calibri" panose="020F0502020204030204" pitchFamily="34" charset="0"/>
                <a:cs typeface="Calibri" panose="020F0502020204030204" pitchFamily="34" charset="0"/>
              </a:rPr>
              <a:t>(approx. 2% shift)</a:t>
            </a:r>
            <a:endParaRPr lang="en-US" sz="1600" dirty="0">
              <a:solidFill>
                <a:srgbClr val="0A5BAF"/>
              </a:solidFill>
              <a:latin typeface="Calibri" panose="020F0502020204030204" pitchFamily="34" charset="0"/>
              <a:cs typeface="Calibri" panose="020F0502020204030204" pitchFamily="34" charset="0"/>
            </a:endParaRPr>
          </a:p>
        </p:txBody>
      </p:sp>
      <p:graphicFrame>
        <p:nvGraphicFramePr>
          <p:cNvPr id="6" name="Chart 5">
            <a:extLst>
              <a:ext uri="{FF2B5EF4-FFF2-40B4-BE49-F238E27FC236}">
                <a16:creationId xmlns:a16="http://schemas.microsoft.com/office/drawing/2014/main" xmlns="" id="{40017333-BFB5-5347-A93C-811325D3359B}"/>
              </a:ext>
            </a:extLst>
          </p:cNvPr>
          <p:cNvGraphicFramePr/>
          <p:nvPr>
            <p:extLst>
              <p:ext uri="{D42A27DB-BD31-4B8C-83A1-F6EECF244321}">
                <p14:modId xmlns:p14="http://schemas.microsoft.com/office/powerpoint/2010/main" val="780408504"/>
              </p:ext>
            </p:extLst>
          </p:nvPr>
        </p:nvGraphicFramePr>
        <p:xfrm>
          <a:off x="492913" y="4523027"/>
          <a:ext cx="3501432" cy="2065590"/>
        </p:xfrm>
        <a:graphic>
          <a:graphicData uri="http://schemas.openxmlformats.org/drawingml/2006/chart">
            <c:chart xmlns:c="http://schemas.openxmlformats.org/drawingml/2006/chart" xmlns:r="http://schemas.openxmlformats.org/officeDocument/2006/relationships" r:id="rId5"/>
          </a:graphicData>
        </a:graphic>
      </p:graphicFrame>
      <p:sp>
        <p:nvSpPr>
          <p:cNvPr id="32" name="Rectangle 31">
            <a:extLst>
              <a:ext uri="{FF2B5EF4-FFF2-40B4-BE49-F238E27FC236}">
                <a16:creationId xmlns:a16="http://schemas.microsoft.com/office/drawing/2014/main" xmlns="" id="{E36E1D1E-CE6A-6845-83D2-C1C082E4164C}"/>
              </a:ext>
            </a:extLst>
          </p:cNvPr>
          <p:cNvSpPr/>
          <p:nvPr/>
        </p:nvSpPr>
        <p:spPr>
          <a:xfrm>
            <a:off x="4149115" y="5076954"/>
            <a:ext cx="4387199" cy="954107"/>
          </a:xfrm>
          <a:prstGeom prst="rect">
            <a:avLst/>
          </a:prstGeom>
        </p:spPr>
        <p:txBody>
          <a:bodyPr wrap="square">
            <a:spAutoFit/>
          </a:bodyPr>
          <a:lstStyle/>
          <a:p>
            <a:pPr>
              <a:spcAft>
                <a:spcPts val="1200"/>
              </a:spcAft>
            </a:pPr>
            <a:r>
              <a:rPr lang="en-US" sz="1600" b="0" dirty="0">
                <a:solidFill>
                  <a:srgbClr val="0A5BAF"/>
                </a:solidFill>
                <a:latin typeface="Calibri" panose="020F0502020204030204" pitchFamily="34" charset="0"/>
                <a:cs typeface="Calibri" panose="020F0502020204030204" pitchFamily="34" charset="0"/>
              </a:rPr>
              <a:t>At the end of the campaign, more students know that </a:t>
            </a:r>
            <a:r>
              <a:rPr lang="en-US" sz="2000" dirty="0">
                <a:solidFill>
                  <a:srgbClr val="0A5BAF"/>
                </a:solidFill>
                <a:highlight>
                  <a:srgbClr val="FFC728"/>
                </a:highlight>
                <a:latin typeface="Calibri" panose="020F0502020204030204" pitchFamily="34" charset="0"/>
                <a:cs typeface="Calibri" panose="020F0502020204030204" pitchFamily="34" charset="0"/>
              </a:rPr>
              <a:t>‘all’ or ‘most’ vape juice contains nicotine</a:t>
            </a:r>
            <a:r>
              <a:rPr lang="en-US" sz="2000" b="0" dirty="0">
                <a:solidFill>
                  <a:srgbClr val="0A5BAF"/>
                </a:solidFill>
                <a:highlight>
                  <a:srgbClr val="FFC728"/>
                </a:highlight>
                <a:latin typeface="Calibri" panose="020F0502020204030204" pitchFamily="34" charset="0"/>
                <a:cs typeface="Calibri" panose="020F0502020204030204" pitchFamily="34" charset="0"/>
              </a:rPr>
              <a:t>. </a:t>
            </a:r>
            <a:r>
              <a:rPr lang="en-US" sz="1600" b="0" dirty="0">
                <a:solidFill>
                  <a:srgbClr val="0A5BAF"/>
                </a:solidFill>
                <a:latin typeface="Calibri" panose="020F0502020204030204" pitchFamily="34" charset="0"/>
                <a:cs typeface="Calibri" panose="020F0502020204030204" pitchFamily="34" charset="0"/>
              </a:rPr>
              <a:t>(approx. 20% shift)</a:t>
            </a:r>
            <a:endParaRPr lang="en-US" sz="1600" dirty="0">
              <a:solidFill>
                <a:srgbClr val="0A5BA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928532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19</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7666033"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MEASURING CHANGE – VAPINGGETSUGLY.COM</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5854424"/>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30" name="Rectangle 29">
            <a:extLst>
              <a:ext uri="{FF2B5EF4-FFF2-40B4-BE49-F238E27FC236}">
                <a16:creationId xmlns:a16="http://schemas.microsoft.com/office/drawing/2014/main" xmlns="" id="{4C37B25C-A0B6-DB40-8A98-CDF407A0E329}"/>
              </a:ext>
            </a:extLst>
          </p:cNvPr>
          <p:cNvSpPr/>
          <p:nvPr/>
        </p:nvSpPr>
        <p:spPr>
          <a:xfrm>
            <a:off x="525187" y="1424827"/>
            <a:ext cx="8059416" cy="4062651"/>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In six months, the campaign website saw </a:t>
            </a:r>
            <a:r>
              <a:rPr lang="en-US" sz="1600" dirty="0">
                <a:solidFill>
                  <a:srgbClr val="0A5BAF"/>
                </a:solidFill>
                <a:highlight>
                  <a:srgbClr val="FFC728"/>
                </a:highlight>
                <a:latin typeface="Calibri" panose="020F0502020204030204" pitchFamily="34" charset="0"/>
                <a:cs typeface="Calibri" panose="020F0502020204030204" pitchFamily="34" charset="0"/>
              </a:rPr>
              <a:t>more than 10,000 page views </a:t>
            </a:r>
            <a:r>
              <a:rPr lang="en-US" sz="1600" b="0" dirty="0">
                <a:solidFill>
                  <a:srgbClr val="0A5BAF"/>
                </a:solidFill>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Average time spent on each page was </a:t>
            </a:r>
            <a:r>
              <a:rPr lang="en-US" sz="1600" dirty="0">
                <a:solidFill>
                  <a:srgbClr val="0A5BAF"/>
                </a:solidFill>
                <a:highlight>
                  <a:srgbClr val="FFC728"/>
                </a:highlight>
                <a:latin typeface="Calibri" panose="020F0502020204030204" pitchFamily="34" charset="0"/>
                <a:cs typeface="Calibri" panose="020F0502020204030204" pitchFamily="34" charset="0"/>
              </a:rPr>
              <a:t>66.86 seconds</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Top 3 Weeks for visitors were January 17-23 (the week of the launch) with 709 pageviews, January 24-30 with 827 pageviews, and </a:t>
            </a:r>
            <a:r>
              <a:rPr lang="en-US" sz="1600" dirty="0">
                <a:solidFill>
                  <a:srgbClr val="0A5BAF"/>
                </a:solidFill>
                <a:highlight>
                  <a:srgbClr val="FFC728"/>
                </a:highlight>
                <a:latin typeface="Calibri" panose="020F0502020204030204" pitchFamily="34" charset="0"/>
                <a:cs typeface="Calibri" panose="020F0502020204030204" pitchFamily="34" charset="0"/>
              </a:rPr>
              <a:t>January 31-February 6 with 905 pageviews</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Bottom 3 weeks for visitors were all after the end of the primary advertising campaign, June 13-19 with 31 page views, </a:t>
            </a:r>
            <a:r>
              <a:rPr lang="en-US" sz="1600" dirty="0">
                <a:solidFill>
                  <a:srgbClr val="0A5BAF"/>
                </a:solidFill>
                <a:highlight>
                  <a:srgbClr val="FFC728"/>
                </a:highlight>
                <a:latin typeface="Calibri" panose="020F0502020204030204" pitchFamily="34" charset="0"/>
                <a:cs typeface="Calibri" panose="020F0502020204030204" pitchFamily="34" charset="0"/>
              </a:rPr>
              <a:t>June 20-26 with 29 pageviews</a:t>
            </a:r>
            <a:r>
              <a:rPr lang="en-US" sz="1600" b="0" dirty="0">
                <a:solidFill>
                  <a:srgbClr val="0A5BAF"/>
                </a:solidFill>
                <a:latin typeface="Calibri" panose="020F0502020204030204" pitchFamily="34" charset="0"/>
                <a:cs typeface="Calibri" panose="020F0502020204030204" pitchFamily="34" charset="0"/>
              </a:rPr>
              <a:t>, and June 27-July 6 with 32 pageviews.</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In the weeks surrounding Spring Break, we pulled our Online, Facebook, Instagram and Snapchat ads. As we prepped for Campaign Phase 2, the only ads running were on www.Jacksonville.com and in the Florida Times Union.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During that period, </a:t>
            </a:r>
            <a:r>
              <a:rPr lang="en-US" sz="1600" dirty="0">
                <a:solidFill>
                  <a:srgbClr val="0A5BAF"/>
                </a:solidFill>
                <a:highlight>
                  <a:srgbClr val="FFC728"/>
                </a:highlight>
                <a:latin typeface="Calibri" panose="020F0502020204030204" pitchFamily="34" charset="0"/>
                <a:cs typeface="Calibri" panose="020F0502020204030204" pitchFamily="34" charset="0"/>
              </a:rPr>
              <a:t>pageviews dropped to an average of 248 per week versus an average of 520 pageviews per week</a:t>
            </a:r>
            <a:r>
              <a:rPr lang="en-US" sz="1600" b="0" dirty="0">
                <a:solidFill>
                  <a:srgbClr val="0A5BAF"/>
                </a:solidFill>
                <a:latin typeface="Calibri" panose="020F0502020204030204" pitchFamily="34" charset="0"/>
                <a:cs typeface="Calibri" panose="020F0502020204030204" pitchFamily="34" charset="0"/>
              </a:rPr>
              <a:t> when our Online, Facebook, Instagram and Snapchats ads were running.</a:t>
            </a:r>
            <a:endParaRPr lang="en-US" sz="1600" dirty="0">
              <a:solidFill>
                <a:srgbClr val="0A5BA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456586D1-1123-1145-951A-EEDA954D13CC}"/>
              </a:ext>
            </a:extLst>
          </p:cNvPr>
          <p:cNvSpPr/>
          <p:nvPr/>
        </p:nvSpPr>
        <p:spPr>
          <a:xfrm>
            <a:off x="402598" y="991661"/>
            <a:ext cx="7493034" cy="369332"/>
          </a:xfrm>
          <a:prstGeom prst="rect">
            <a:avLst/>
          </a:prstGeom>
        </p:spPr>
        <p:txBody>
          <a:bodyPr wrap="square">
            <a:spAutoFit/>
          </a:bodyPr>
          <a:lstStyle/>
          <a:p>
            <a:pPr>
              <a:spcAft>
                <a:spcPts val="1200"/>
              </a:spcAft>
            </a:pPr>
            <a:r>
              <a:rPr lang="en-US" sz="1800" dirty="0">
                <a:solidFill>
                  <a:srgbClr val="0A5BAF"/>
                </a:solidFill>
                <a:latin typeface="Calibri" panose="020F0502020204030204" pitchFamily="34" charset="0"/>
                <a:cs typeface="Calibri" panose="020F0502020204030204" pitchFamily="34" charset="0"/>
              </a:rPr>
              <a:t>Website Metrics:</a:t>
            </a:r>
          </a:p>
        </p:txBody>
      </p:sp>
    </p:spTree>
    <p:extLst>
      <p:ext uri="{BB962C8B-B14F-4D97-AF65-F5344CB8AC3E}">
        <p14:creationId xmlns:p14="http://schemas.microsoft.com/office/powerpoint/2010/main" val="41435857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2</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5407401"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CAMPAIGN GOAL &amp; OBJECTIVES</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6019800"/>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4" name="Rectangle 3">
            <a:extLst>
              <a:ext uri="{FF2B5EF4-FFF2-40B4-BE49-F238E27FC236}">
                <a16:creationId xmlns:a16="http://schemas.microsoft.com/office/drawing/2014/main" xmlns="" id="{ED07C227-017F-3F49-8C76-CA002F14BD45}"/>
              </a:ext>
            </a:extLst>
          </p:cNvPr>
          <p:cNvSpPr/>
          <p:nvPr/>
        </p:nvSpPr>
        <p:spPr>
          <a:xfrm>
            <a:off x="457200" y="1371600"/>
            <a:ext cx="7122160" cy="896112"/>
          </a:xfrm>
          <a:prstGeom prst="rect">
            <a:avLst/>
          </a:prstGeom>
        </p:spPr>
        <p:txBody>
          <a:bodyPr wrap="square">
            <a:spAutoFit/>
          </a:bodyPr>
          <a:lstStyle/>
          <a:p>
            <a:r>
              <a:rPr lang="en-US" sz="2000" dirty="0">
                <a:solidFill>
                  <a:srgbClr val="0A5BAF"/>
                </a:solidFill>
                <a:latin typeface="Calibri" panose="020F0502020204030204" pitchFamily="34" charset="0"/>
                <a:cs typeface="Calibri" panose="020F0502020204030204" pitchFamily="34" charset="0"/>
              </a:rPr>
              <a:t>ONE PRIMARY GOAL</a:t>
            </a:r>
          </a:p>
          <a:p>
            <a:r>
              <a:rPr lang="en-US" sz="1600" dirty="0">
                <a:solidFill>
                  <a:schemeClr val="bg2">
                    <a:lumMod val="75000"/>
                  </a:schemeClr>
                </a:solidFill>
                <a:latin typeface="Calibri" panose="020F0502020204030204" pitchFamily="34" charset="0"/>
                <a:cs typeface="Calibri" panose="020F0502020204030204" pitchFamily="34" charset="0"/>
              </a:rPr>
              <a:t>To “raise awareness regarding the dangers of vaping” among “middle school and high school aged students.”</a:t>
            </a:r>
          </a:p>
        </p:txBody>
      </p:sp>
      <p:sp>
        <p:nvSpPr>
          <p:cNvPr id="29" name="Rectangle 28">
            <a:extLst>
              <a:ext uri="{FF2B5EF4-FFF2-40B4-BE49-F238E27FC236}">
                <a16:creationId xmlns:a16="http://schemas.microsoft.com/office/drawing/2014/main" xmlns="" id="{EBEF16F2-53A2-2B4E-9ABD-0703E41146DF}"/>
              </a:ext>
            </a:extLst>
          </p:cNvPr>
          <p:cNvSpPr/>
          <p:nvPr/>
        </p:nvSpPr>
        <p:spPr>
          <a:xfrm>
            <a:off x="457200" y="2747939"/>
            <a:ext cx="7366000" cy="4093428"/>
          </a:xfrm>
          <a:prstGeom prst="rect">
            <a:avLst/>
          </a:prstGeom>
        </p:spPr>
        <p:txBody>
          <a:bodyPr wrap="square">
            <a:spAutoFit/>
          </a:bodyPr>
          <a:lstStyle/>
          <a:p>
            <a:r>
              <a:rPr lang="en-US" sz="2000" dirty="0">
                <a:solidFill>
                  <a:srgbClr val="0A5BAF"/>
                </a:solidFill>
                <a:latin typeface="Calibri" panose="020F0502020204030204" pitchFamily="34" charset="0"/>
                <a:cs typeface="Calibri" panose="020F0502020204030204" pitchFamily="34" charset="0"/>
              </a:rPr>
              <a:t>SUPPORTING OBJECTIVES</a:t>
            </a:r>
          </a:p>
          <a:p>
            <a:r>
              <a:rPr lang="en-US" sz="1600" dirty="0">
                <a:solidFill>
                  <a:schemeClr val="bg2">
                    <a:lumMod val="75000"/>
                  </a:schemeClr>
                </a:solidFill>
                <a:latin typeface="Calibri" panose="020F0502020204030204" pitchFamily="34" charset="0"/>
                <a:cs typeface="Calibri" panose="020F0502020204030204" pitchFamily="34" charset="0"/>
              </a:rPr>
              <a:t>DEVELOP a comprehensive marketing plan – </a:t>
            </a:r>
            <a:r>
              <a:rPr lang="en-US" sz="1600" b="0" dirty="0">
                <a:solidFill>
                  <a:schemeClr val="bg2">
                    <a:lumMod val="75000"/>
                  </a:schemeClr>
                </a:solidFill>
                <a:latin typeface="Calibri" panose="020F0502020204030204" pitchFamily="34" charset="0"/>
                <a:cs typeface="Calibri" panose="020F0502020204030204" pitchFamily="34" charset="0"/>
              </a:rPr>
              <a:t>the plan should feature digital and non-digital outreach, town halls and peer-to-peer engagement.</a:t>
            </a:r>
            <a:br>
              <a:rPr lang="en-US" sz="1600" b="0" dirty="0">
                <a:solidFill>
                  <a:schemeClr val="bg2">
                    <a:lumMod val="75000"/>
                  </a:schemeClr>
                </a:solidFill>
                <a:latin typeface="Calibri" panose="020F0502020204030204" pitchFamily="34" charset="0"/>
                <a:cs typeface="Calibri" panose="020F0502020204030204" pitchFamily="34" charset="0"/>
              </a:rPr>
            </a:br>
            <a:endParaRPr lang="en-US" sz="1600" dirty="0">
              <a:solidFill>
                <a:schemeClr val="bg2">
                  <a:lumMod val="75000"/>
                </a:schemeClr>
              </a:solidFill>
              <a:latin typeface="Calibri" panose="020F0502020204030204" pitchFamily="34" charset="0"/>
              <a:cs typeface="Calibri" panose="020F0502020204030204" pitchFamily="34" charset="0"/>
            </a:endParaRPr>
          </a:p>
          <a:p>
            <a:r>
              <a:rPr lang="en-US" sz="1600" dirty="0">
                <a:solidFill>
                  <a:schemeClr val="bg2">
                    <a:lumMod val="75000"/>
                  </a:schemeClr>
                </a:solidFill>
                <a:latin typeface="Calibri" panose="020F0502020204030204" pitchFamily="34" charset="0"/>
                <a:cs typeface="Calibri" panose="020F0502020204030204" pitchFamily="34" charset="0"/>
              </a:rPr>
              <a:t>AVOID demonizing the vaping industry as a whole – </a:t>
            </a:r>
            <a:r>
              <a:rPr lang="en-US" sz="1600" b="0" dirty="0">
                <a:solidFill>
                  <a:schemeClr val="bg2">
                    <a:lumMod val="75000"/>
                  </a:schemeClr>
                </a:solidFill>
                <a:latin typeface="Calibri" panose="020F0502020204030204" pitchFamily="34" charset="0"/>
                <a:cs typeface="Calibri" panose="020F0502020204030204" pitchFamily="34" charset="0"/>
              </a:rPr>
              <a:t>campaign is about the unique vulnerabilities of underage vapers, and the ways that vaping can impact this demographic.</a:t>
            </a:r>
            <a:br>
              <a:rPr lang="en-US" sz="1600" b="0" dirty="0">
                <a:solidFill>
                  <a:schemeClr val="bg2">
                    <a:lumMod val="75000"/>
                  </a:schemeClr>
                </a:solidFill>
                <a:latin typeface="Calibri" panose="020F0502020204030204" pitchFamily="34" charset="0"/>
                <a:cs typeface="Calibri" panose="020F0502020204030204" pitchFamily="34" charset="0"/>
              </a:rPr>
            </a:br>
            <a:endParaRPr lang="en-US" sz="1600" b="0" dirty="0">
              <a:solidFill>
                <a:schemeClr val="bg2">
                  <a:lumMod val="75000"/>
                </a:schemeClr>
              </a:solidFill>
              <a:latin typeface="Calibri" panose="020F0502020204030204" pitchFamily="34" charset="0"/>
              <a:cs typeface="Calibri" panose="020F0502020204030204" pitchFamily="34" charset="0"/>
            </a:endParaRPr>
          </a:p>
          <a:p>
            <a:r>
              <a:rPr lang="en-US" sz="1600" dirty="0">
                <a:solidFill>
                  <a:schemeClr val="bg2">
                    <a:lumMod val="75000"/>
                  </a:schemeClr>
                </a:solidFill>
                <a:latin typeface="Calibri" panose="020F0502020204030204" pitchFamily="34" charset="0"/>
                <a:cs typeface="Calibri" panose="020F0502020204030204" pitchFamily="34" charset="0"/>
              </a:rPr>
              <a:t>REACH as many Jacksonville residents as possible – </a:t>
            </a:r>
            <a:r>
              <a:rPr lang="en-US" sz="1600" b="0" dirty="0">
                <a:solidFill>
                  <a:schemeClr val="bg2">
                    <a:lumMod val="75000"/>
                  </a:schemeClr>
                </a:solidFill>
                <a:latin typeface="Calibri" panose="020F0502020204030204" pitchFamily="34" charset="0"/>
                <a:cs typeface="Calibri" panose="020F0502020204030204" pitchFamily="34" charset="0"/>
              </a:rPr>
              <a:t>strategy and allocation of resources should maximize the reach of the campaign.</a:t>
            </a:r>
            <a:br>
              <a:rPr lang="en-US" sz="1600" b="0" dirty="0">
                <a:solidFill>
                  <a:schemeClr val="bg2">
                    <a:lumMod val="75000"/>
                  </a:schemeClr>
                </a:solidFill>
                <a:latin typeface="Calibri" panose="020F0502020204030204" pitchFamily="34" charset="0"/>
                <a:cs typeface="Calibri" panose="020F0502020204030204" pitchFamily="34" charset="0"/>
              </a:rPr>
            </a:br>
            <a:endParaRPr lang="en-US" sz="1600" b="0" dirty="0">
              <a:solidFill>
                <a:schemeClr val="bg2">
                  <a:lumMod val="75000"/>
                </a:schemeClr>
              </a:solidFill>
              <a:latin typeface="Calibri" panose="020F0502020204030204" pitchFamily="34" charset="0"/>
              <a:cs typeface="Calibri" panose="020F0502020204030204" pitchFamily="34" charset="0"/>
            </a:endParaRPr>
          </a:p>
          <a:p>
            <a:r>
              <a:rPr lang="en-US" sz="1600" dirty="0">
                <a:solidFill>
                  <a:schemeClr val="bg2">
                    <a:lumMod val="75000"/>
                  </a:schemeClr>
                </a:solidFill>
                <a:latin typeface="Calibri" panose="020F0502020204030204" pitchFamily="34" charset="0"/>
                <a:cs typeface="Calibri" panose="020F0502020204030204" pitchFamily="34" charset="0"/>
              </a:rPr>
              <a:t>TRACK/MEASURE change in underage vaping – </a:t>
            </a:r>
            <a:r>
              <a:rPr lang="en-US" sz="1600" b="0" dirty="0">
                <a:solidFill>
                  <a:schemeClr val="bg2">
                    <a:lumMod val="75000"/>
                  </a:schemeClr>
                </a:solidFill>
                <a:latin typeface="Calibri" panose="020F0502020204030204" pitchFamily="34" charset="0"/>
                <a:cs typeface="Calibri" panose="020F0502020204030204" pitchFamily="34" charset="0"/>
              </a:rPr>
              <a:t>utilize available resources to measure the change in awareness, intent and usage.</a:t>
            </a:r>
          </a:p>
          <a:p>
            <a:pPr marL="342900" indent="-342900">
              <a:buAutoNum type="arabicPeriod"/>
            </a:pPr>
            <a:endParaRPr lang="en-US" sz="1600" b="0" dirty="0">
              <a:solidFill>
                <a:schemeClr val="bg2">
                  <a:lumMod val="75000"/>
                </a:schemeClr>
              </a:solidFill>
              <a:latin typeface="Calibri" panose="020F0502020204030204" pitchFamily="34" charset="0"/>
              <a:cs typeface="Calibri" panose="020F0502020204030204" pitchFamily="34" charset="0"/>
            </a:endParaRPr>
          </a:p>
          <a:p>
            <a:pPr marL="342900" indent="-342900">
              <a:buAutoNum type="arabicPeriod"/>
            </a:pPr>
            <a:endParaRPr lang="en-US" sz="1600" dirty="0">
              <a:solidFill>
                <a:schemeClr val="bg2">
                  <a:lumMod val="75000"/>
                </a:schemeClr>
              </a:solidFill>
              <a:latin typeface="Calibri" panose="020F0502020204030204" pitchFamily="34" charset="0"/>
              <a:cs typeface="Calibri" panose="020F0502020204030204" pitchFamily="34" charset="0"/>
            </a:endParaRPr>
          </a:p>
          <a:p>
            <a:pPr marL="342900" indent="-342900">
              <a:buAutoNum type="arabicPeriod"/>
            </a:pPr>
            <a:endParaRPr lang="en-US" sz="1600" dirty="0">
              <a:solidFill>
                <a:schemeClr val="bg2">
                  <a:lumMod val="75000"/>
                </a:schemeClr>
              </a:solidFill>
              <a:latin typeface="Calibri" panose="020F0502020204030204" pitchFamily="34" charset="0"/>
              <a:cs typeface="Calibri" panose="020F0502020204030204" pitchFamily="34" charset="0"/>
            </a:endParaRPr>
          </a:p>
        </p:txBody>
      </p:sp>
      <p:sp>
        <p:nvSpPr>
          <p:cNvPr id="2" name="Triangle 1">
            <a:extLst>
              <a:ext uri="{FF2B5EF4-FFF2-40B4-BE49-F238E27FC236}">
                <a16:creationId xmlns:a16="http://schemas.microsoft.com/office/drawing/2014/main" xmlns="" id="{1B755E94-47E4-3E4E-9AE0-7E4EAA16E173}"/>
              </a:ext>
            </a:extLst>
          </p:cNvPr>
          <p:cNvSpPr/>
          <p:nvPr/>
        </p:nvSpPr>
        <p:spPr>
          <a:xfrm rot="5400000">
            <a:off x="286106" y="1796694"/>
            <a:ext cx="247498" cy="115011"/>
          </a:xfrm>
          <a:prstGeom prst="triangle">
            <a:avLst/>
          </a:prstGeom>
          <a:solidFill>
            <a:srgbClr val="FFC7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9439553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20</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25" name="Rectangle">
            <a:extLst>
              <a:ext uri="{FF2B5EF4-FFF2-40B4-BE49-F238E27FC236}">
                <a16:creationId xmlns:a16="http://schemas.microsoft.com/office/drawing/2014/main" xmlns="" id="{A1D5B8F6-B151-3E49-A3FE-4760CAB57B33}"/>
              </a:ext>
            </a:extLst>
          </p:cNvPr>
          <p:cNvSpPr/>
          <p:nvPr/>
        </p:nvSpPr>
        <p:spPr>
          <a:xfrm flipH="1">
            <a:off x="0" y="11404"/>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6172034"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NEXT STEPS – VAPINGGETSUGLY.COM</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4648200" y="5854424"/>
            <a:ext cx="3312459"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dirty="0">
                <a:solidFill>
                  <a:schemeClr val="bg1"/>
                </a:solidFill>
                <a:latin typeface="Calibri" panose="020F0502020204030204" pitchFamily="34" charset="0"/>
                <a:ea typeface="Verdana" panose="020B0604030504040204" pitchFamily="34" charset="0"/>
                <a:cs typeface="Calibri" panose="020F0502020204030204" pitchFamily="34" charset="0"/>
              </a:rPr>
              <a:t>  ---------  13 - 16 YEARS  --------- </a:t>
            </a:r>
          </a:p>
        </p:txBody>
      </p:sp>
      <p:sp>
        <p:nvSpPr>
          <p:cNvPr id="30" name="Rectangle 29">
            <a:extLst>
              <a:ext uri="{FF2B5EF4-FFF2-40B4-BE49-F238E27FC236}">
                <a16:creationId xmlns:a16="http://schemas.microsoft.com/office/drawing/2014/main" xmlns="" id="{4C37B25C-A0B6-DB40-8A98-CDF407A0E329}"/>
              </a:ext>
            </a:extLst>
          </p:cNvPr>
          <p:cNvSpPr/>
          <p:nvPr/>
        </p:nvSpPr>
        <p:spPr>
          <a:xfrm>
            <a:off x="525187" y="1424827"/>
            <a:ext cx="8059416" cy="3908762"/>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We have made significant progress in the course of our initial six month campaign. To capitalize upon that achievement, to make sure our message sticks, and to generate lasting behavioral change, Public Health Campaign best practices recommend a repeat performance.</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Renewing the campaign for a second year, would allow us deploy the powerful in-person and on-site tactics we were unable to deliver in Year One. </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Our strong connections with local organizations were underutilized, as a result of COVID restrictions. In Year Two, that partnership plan could significantly extend the reach and the impact of our campaign. </a:t>
            </a:r>
            <a:endParaRPr lang="en-US" sz="1600" dirty="0">
              <a:solidFill>
                <a:srgbClr val="0A5BAF"/>
              </a:solidFill>
              <a:highlight>
                <a:srgbClr val="FFC728"/>
              </a:highlight>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As a result of having so many assets already developed, production costs are kept to a minimum, allowing more of the budget to be deployed for campaign execution.</a:t>
            </a:r>
          </a:p>
          <a:p>
            <a:pPr marL="285750" indent="-285750">
              <a:spcAft>
                <a:spcPts val="1200"/>
              </a:spcAft>
              <a:buFont typeface="Arial" panose="020B0604020202020204" pitchFamily="34" charset="0"/>
              <a:buChar char="•"/>
            </a:pPr>
            <a:r>
              <a:rPr lang="en-US" sz="1600" b="0" dirty="0">
                <a:solidFill>
                  <a:srgbClr val="0A5BAF"/>
                </a:solidFill>
                <a:latin typeface="Calibri" panose="020F0502020204030204" pitchFamily="34" charset="0"/>
                <a:cs typeface="Calibri" panose="020F0502020204030204" pitchFamily="34" charset="0"/>
              </a:rPr>
              <a:t>Renewing the campaign illustrates a real commitment to the issue at hand, and allows us to add new elements, including the ability to educate teachers and other key adult mentors.</a:t>
            </a:r>
          </a:p>
        </p:txBody>
      </p:sp>
      <p:sp>
        <p:nvSpPr>
          <p:cNvPr id="13" name="Rectangle 12">
            <a:extLst>
              <a:ext uri="{FF2B5EF4-FFF2-40B4-BE49-F238E27FC236}">
                <a16:creationId xmlns:a16="http://schemas.microsoft.com/office/drawing/2014/main" xmlns="" id="{456586D1-1123-1145-951A-EEDA954D13CC}"/>
              </a:ext>
            </a:extLst>
          </p:cNvPr>
          <p:cNvSpPr/>
          <p:nvPr/>
        </p:nvSpPr>
        <p:spPr>
          <a:xfrm>
            <a:off x="402598" y="991661"/>
            <a:ext cx="7493034" cy="369332"/>
          </a:xfrm>
          <a:prstGeom prst="rect">
            <a:avLst/>
          </a:prstGeom>
        </p:spPr>
        <p:txBody>
          <a:bodyPr wrap="square">
            <a:spAutoFit/>
          </a:bodyPr>
          <a:lstStyle/>
          <a:p>
            <a:pPr>
              <a:spcAft>
                <a:spcPts val="1200"/>
              </a:spcAft>
            </a:pPr>
            <a:r>
              <a:rPr lang="en-US" sz="1800" dirty="0">
                <a:solidFill>
                  <a:srgbClr val="0A5BAF"/>
                </a:solidFill>
                <a:latin typeface="Calibri" panose="020F0502020204030204" pitchFamily="34" charset="0"/>
                <a:cs typeface="Calibri" panose="020F0502020204030204" pitchFamily="34" charset="0"/>
              </a:rPr>
              <a:t>Build On Success And Make It Stick:</a:t>
            </a:r>
          </a:p>
        </p:txBody>
      </p:sp>
    </p:spTree>
    <p:extLst>
      <p:ext uri="{BB962C8B-B14F-4D97-AF65-F5344CB8AC3E}">
        <p14:creationId xmlns:p14="http://schemas.microsoft.com/office/powerpoint/2010/main" val="37375145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DAE4FC99-D1AD-FB4E-94FC-5E4B7DA27CDA}"/>
              </a:ext>
            </a:extLst>
          </p:cNvPr>
          <p:cNvSpPr/>
          <p:nvPr/>
        </p:nvSpPr>
        <p:spPr>
          <a:xfrm>
            <a:off x="5516880" y="3378200"/>
            <a:ext cx="3373120" cy="2707640"/>
          </a:xfrm>
          <a:prstGeom prst="rect">
            <a:avLst/>
          </a:prstGeom>
          <a:solidFill>
            <a:srgbClr val="0A5BA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Rectangle 22">
            <a:extLst>
              <a:ext uri="{FF2B5EF4-FFF2-40B4-BE49-F238E27FC236}">
                <a16:creationId xmlns:a16="http://schemas.microsoft.com/office/drawing/2014/main" xmlns="" id="{F4117FE9-FA3E-234D-BF09-1E21C1911980}"/>
              </a:ext>
            </a:extLst>
          </p:cNvPr>
          <p:cNvSpPr/>
          <p:nvPr/>
        </p:nvSpPr>
        <p:spPr>
          <a:xfrm>
            <a:off x="6553200" y="1544319"/>
            <a:ext cx="2336800" cy="1757681"/>
          </a:xfrm>
          <a:prstGeom prst="rect">
            <a:avLst/>
          </a:prstGeom>
          <a:solidFill>
            <a:schemeClr val="bg1"/>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a:endParaRPr lang="en-US" sz="2200" b="0">
              <a:solidFill>
                <a:schemeClr val="bg1"/>
              </a:solidFill>
              <a:latin typeface="+mn-lt"/>
              <a:ea typeface="+mn-ea"/>
              <a:cs typeface="+mn-cs"/>
              <a:sym typeface="Helvetica Neue Medium"/>
            </a:endParaRPr>
          </a:p>
        </p:txBody>
      </p:sp>
      <p:sp>
        <p:nvSpPr>
          <p:cNvPr id="34" name="Rectangle 33">
            <a:extLst>
              <a:ext uri="{FF2B5EF4-FFF2-40B4-BE49-F238E27FC236}">
                <a16:creationId xmlns:a16="http://schemas.microsoft.com/office/drawing/2014/main" xmlns="" id="{952569EB-7948-524D-A902-6A2B53B2FF20}"/>
              </a:ext>
            </a:extLst>
          </p:cNvPr>
          <p:cNvSpPr/>
          <p:nvPr/>
        </p:nvSpPr>
        <p:spPr>
          <a:xfrm>
            <a:off x="4145280" y="1544319"/>
            <a:ext cx="2336800" cy="1757681"/>
          </a:xfrm>
          <a:prstGeom prst="rect">
            <a:avLst/>
          </a:prstGeom>
          <a:solidFill>
            <a:schemeClr val="bg1"/>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17" name="Group 16">
            <a:extLst>
              <a:ext uri="{FF2B5EF4-FFF2-40B4-BE49-F238E27FC236}">
                <a16:creationId xmlns:a16="http://schemas.microsoft.com/office/drawing/2014/main" xmlns="" id="{102765EF-6672-574C-B8FD-E10E8D3F7172}"/>
              </a:ext>
            </a:extLst>
          </p:cNvPr>
          <p:cNvGrpSpPr/>
          <p:nvPr/>
        </p:nvGrpSpPr>
        <p:grpSpPr>
          <a:xfrm>
            <a:off x="1" y="6635931"/>
            <a:ext cx="8294914" cy="130629"/>
            <a:chOff x="1062155" y="6622869"/>
            <a:chExt cx="5502212" cy="235131"/>
          </a:xfrm>
        </p:grpSpPr>
        <p:sp>
          <p:nvSpPr>
            <p:cNvPr id="19" name="Rectangle">
              <a:extLst>
                <a:ext uri="{FF2B5EF4-FFF2-40B4-BE49-F238E27FC236}">
                  <a16:creationId xmlns:a16="http://schemas.microsoft.com/office/drawing/2014/main" xmlns="" id="{5C52E6D4-9524-2041-A245-5B81160BCEF7}"/>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0" name="Rectangle">
              <a:extLst>
                <a:ext uri="{FF2B5EF4-FFF2-40B4-BE49-F238E27FC236}">
                  <a16:creationId xmlns:a16="http://schemas.microsoft.com/office/drawing/2014/main" xmlns="" id="{AB47FFB6-752D-D84A-80B1-EDF8BB29ECB4}"/>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1" name="Rectangle">
              <a:extLst>
                <a:ext uri="{FF2B5EF4-FFF2-40B4-BE49-F238E27FC236}">
                  <a16:creationId xmlns:a16="http://schemas.microsoft.com/office/drawing/2014/main" xmlns="" id="{4D1E1C6F-D2C9-334A-B586-3B0CF66C32E9}"/>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2" name="TextBox 21">
            <a:extLst>
              <a:ext uri="{FF2B5EF4-FFF2-40B4-BE49-F238E27FC236}">
                <a16:creationId xmlns:a16="http://schemas.microsoft.com/office/drawing/2014/main" xmlns="" id="{709A731C-FB3F-6D45-AF92-CF139649BA74}"/>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3</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pic>
        <p:nvPicPr>
          <p:cNvPr id="3" name="Picture 2" descr="A person smiling for the camera&#10;&#10;Description automatically generated">
            <a:extLst>
              <a:ext uri="{FF2B5EF4-FFF2-40B4-BE49-F238E27FC236}">
                <a16:creationId xmlns:a16="http://schemas.microsoft.com/office/drawing/2014/main" xmlns="" id="{95727C9A-47A8-D547-A8F1-24835EBF663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53066" y="1557094"/>
            <a:ext cx="1152429" cy="1342830"/>
          </a:xfrm>
          <a:prstGeom prst="rect">
            <a:avLst/>
          </a:prstGeom>
        </p:spPr>
      </p:pic>
      <p:pic>
        <p:nvPicPr>
          <p:cNvPr id="5" name="Picture 4" descr="A picture containing person, person, holding, young&#10;&#10;Description automatically generated">
            <a:extLst>
              <a:ext uri="{FF2B5EF4-FFF2-40B4-BE49-F238E27FC236}">
                <a16:creationId xmlns:a16="http://schemas.microsoft.com/office/drawing/2014/main" xmlns="" id="{C2BFF453-64EF-9945-90D3-955967971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11" r="33773" b="3309"/>
          <a:stretch/>
        </p:blipFill>
        <p:spPr>
          <a:xfrm>
            <a:off x="6565772" y="1555337"/>
            <a:ext cx="1172239" cy="1352857"/>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xmlns="" id="{1A82B26E-6513-874B-A781-8719242780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3446" t="1186" r="24576" b="25558"/>
          <a:stretch/>
        </p:blipFill>
        <p:spPr>
          <a:xfrm>
            <a:off x="7710308" y="1556088"/>
            <a:ext cx="1172238" cy="1352107"/>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xmlns="" id="{D038FA14-0B84-8443-80EF-23D05476F0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689" t="7254" r="22899" b="-279"/>
          <a:stretch/>
        </p:blipFill>
        <p:spPr>
          <a:xfrm>
            <a:off x="5305519" y="1556088"/>
            <a:ext cx="1173448" cy="1352105"/>
          </a:xfrm>
          <a:prstGeom prst="rect">
            <a:avLst/>
          </a:prstGeom>
        </p:spPr>
      </p:pic>
      <p:pic>
        <p:nvPicPr>
          <p:cNvPr id="30" name="Picture 29" descr="A group of people posing for the camera&#10;&#10;Description automatically generated">
            <a:extLst>
              <a:ext uri="{FF2B5EF4-FFF2-40B4-BE49-F238E27FC236}">
                <a16:creationId xmlns:a16="http://schemas.microsoft.com/office/drawing/2014/main" xmlns="" id="{A9C8005E-BEB6-3149-A2AA-4EB4F2BA73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488" b="12789"/>
          <a:stretch/>
        </p:blipFill>
        <p:spPr>
          <a:xfrm>
            <a:off x="5521539" y="3384592"/>
            <a:ext cx="3352801" cy="2257587"/>
          </a:xfrm>
          <a:prstGeom prst="rect">
            <a:avLst/>
          </a:prstGeom>
          <a:solidFill>
            <a:srgbClr val="0A5BAF"/>
          </a:solidFill>
        </p:spPr>
      </p:pic>
      <p:sp>
        <p:nvSpPr>
          <p:cNvPr id="25" name="Rectangle">
            <a:extLst>
              <a:ext uri="{FF2B5EF4-FFF2-40B4-BE49-F238E27FC236}">
                <a16:creationId xmlns:a16="http://schemas.microsoft.com/office/drawing/2014/main" xmlns="" id="{A1D5B8F6-B151-3E49-A3FE-4760CAB57B33}"/>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6" name="TextBox 25">
            <a:extLst>
              <a:ext uri="{FF2B5EF4-FFF2-40B4-BE49-F238E27FC236}">
                <a16:creationId xmlns:a16="http://schemas.microsoft.com/office/drawing/2014/main" xmlns="" id="{58A20BAA-0FAE-3346-A567-8E5DB7770FBA}"/>
              </a:ext>
            </a:extLst>
          </p:cNvPr>
          <p:cNvSpPr txBox="1"/>
          <p:nvPr/>
        </p:nvSpPr>
        <p:spPr>
          <a:xfrm>
            <a:off x="492913" y="140176"/>
            <a:ext cx="3105489"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TARGET AUDIENCE</a:t>
            </a:r>
          </a:p>
        </p:txBody>
      </p:sp>
      <p:sp>
        <p:nvSpPr>
          <p:cNvPr id="24" name="TextBox 23">
            <a:extLst>
              <a:ext uri="{FF2B5EF4-FFF2-40B4-BE49-F238E27FC236}">
                <a16:creationId xmlns:a16="http://schemas.microsoft.com/office/drawing/2014/main" xmlns="" id="{00037417-596C-0740-9343-FCA5B3766F53}"/>
              </a:ext>
            </a:extLst>
          </p:cNvPr>
          <p:cNvSpPr txBox="1"/>
          <p:nvPr/>
        </p:nvSpPr>
        <p:spPr>
          <a:xfrm>
            <a:off x="4500881" y="2946998"/>
            <a:ext cx="1717040"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b="0" spc="3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11 YEARS</a:t>
            </a:r>
          </a:p>
        </p:txBody>
      </p:sp>
      <p:sp>
        <p:nvSpPr>
          <p:cNvPr id="28" name="TextBox 27">
            <a:extLst>
              <a:ext uri="{FF2B5EF4-FFF2-40B4-BE49-F238E27FC236}">
                <a16:creationId xmlns:a16="http://schemas.microsoft.com/office/drawing/2014/main" xmlns="" id="{33EF9855-1EDC-B44E-8F2F-88F3B985CC99}"/>
              </a:ext>
            </a:extLst>
          </p:cNvPr>
          <p:cNvSpPr txBox="1"/>
          <p:nvPr/>
        </p:nvSpPr>
        <p:spPr>
          <a:xfrm>
            <a:off x="5506720" y="5715000"/>
            <a:ext cx="3362961"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spc="300" dirty="0">
                <a:solidFill>
                  <a:schemeClr val="bg1"/>
                </a:solidFill>
                <a:latin typeface="Calibri" panose="020F0502020204030204" pitchFamily="34" charset="0"/>
                <a:ea typeface="Verdana" panose="020B0604030504040204" pitchFamily="34" charset="0"/>
                <a:cs typeface="Calibri" panose="020F0502020204030204" pitchFamily="34" charset="0"/>
              </a:rPr>
              <a:t>13 - 16 YEARS</a:t>
            </a:r>
          </a:p>
        </p:txBody>
      </p:sp>
      <p:sp>
        <p:nvSpPr>
          <p:cNvPr id="29" name="TextBox 28">
            <a:extLst>
              <a:ext uri="{FF2B5EF4-FFF2-40B4-BE49-F238E27FC236}">
                <a16:creationId xmlns:a16="http://schemas.microsoft.com/office/drawing/2014/main" xmlns="" id="{DCC098E7-5447-394C-A3FA-B7833DB14FAB}"/>
              </a:ext>
            </a:extLst>
          </p:cNvPr>
          <p:cNvSpPr txBox="1"/>
          <p:nvPr/>
        </p:nvSpPr>
        <p:spPr>
          <a:xfrm>
            <a:off x="6918960" y="2946998"/>
            <a:ext cx="1717040" cy="624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p>
            <a:pPr algn="ctr"/>
            <a:r>
              <a:rPr lang="en-US" sz="1400" b="0" spc="3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17 YEARS</a:t>
            </a:r>
          </a:p>
        </p:txBody>
      </p:sp>
      <p:sp>
        <p:nvSpPr>
          <p:cNvPr id="33" name="Rectangle 32">
            <a:extLst>
              <a:ext uri="{FF2B5EF4-FFF2-40B4-BE49-F238E27FC236}">
                <a16:creationId xmlns:a16="http://schemas.microsoft.com/office/drawing/2014/main" xmlns="" id="{77EA4448-8832-144F-92EA-7E81D0FF99A7}"/>
              </a:ext>
            </a:extLst>
          </p:cNvPr>
          <p:cNvSpPr/>
          <p:nvPr/>
        </p:nvSpPr>
        <p:spPr>
          <a:xfrm>
            <a:off x="457200" y="1371600"/>
            <a:ext cx="3078480" cy="3170099"/>
          </a:xfrm>
          <a:prstGeom prst="rect">
            <a:avLst/>
          </a:prstGeom>
        </p:spPr>
        <p:txBody>
          <a:bodyPr wrap="square">
            <a:spAutoFit/>
          </a:bodyPr>
          <a:lstStyle/>
          <a:p>
            <a:r>
              <a:rPr lang="en-US" sz="2000" dirty="0">
                <a:solidFill>
                  <a:srgbClr val="0A5BAF"/>
                </a:solidFill>
                <a:latin typeface="Calibri" panose="020F0502020204030204" pitchFamily="34" charset="0"/>
                <a:cs typeface="Calibri" panose="020F0502020204030204" pitchFamily="34" charset="0"/>
              </a:rPr>
              <a:t>FOCUSING OUR TARGET</a:t>
            </a:r>
          </a:p>
          <a:p>
            <a:endParaRPr lang="en-US" sz="2000" dirty="0">
              <a:solidFill>
                <a:srgbClr val="0A5BAF"/>
              </a:solidFill>
              <a:latin typeface="Calibri" panose="020F0502020204030204" pitchFamily="34" charset="0"/>
              <a:cs typeface="Calibri" panose="020F0502020204030204" pitchFamily="34" charset="0"/>
            </a:endParaRPr>
          </a:p>
          <a:p>
            <a:pPr marL="180975" indent="-180975">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Our target age is 11 – 17 years</a:t>
            </a:r>
          </a:p>
          <a:p>
            <a:endPar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Kids entering middle-school and rising seniors in high-school have little in common </a:t>
            </a:r>
          </a:p>
          <a:p>
            <a:pPr marL="171450" indent="-171450">
              <a:buFont typeface="Arial" panose="020B0604020202020204" pitchFamily="34" charset="0"/>
              <a:buChar char="•"/>
            </a:pP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Sweet spot will be 13 - 16 years </a:t>
            </a: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(Understanding that Ideas should resonate across ages)</a:t>
            </a:r>
            <a:endPar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xmlns="" id="{22B73586-5F25-6E42-89C3-68A052ED81D4}"/>
              </a:ext>
            </a:extLst>
          </p:cNvPr>
          <p:cNvSpPr/>
          <p:nvPr/>
        </p:nvSpPr>
        <p:spPr>
          <a:xfrm>
            <a:off x="396240" y="4724400"/>
            <a:ext cx="4156305" cy="1371600"/>
          </a:xfrm>
          <a:prstGeom prst="rect">
            <a:avLst/>
          </a:prstGeom>
          <a:solidFill>
            <a:schemeClr val="bg1">
              <a:lumMod val="95000"/>
            </a:schemeClr>
          </a:solidFill>
          <a:ln w="12700">
            <a:solidFill>
              <a:srgbClr val="0A5BAF"/>
            </a:solidFill>
          </a:ln>
        </p:spPr>
        <p:txBody>
          <a:bodyPr wrap="square" lIns="182880" tIns="91440" bIns="91440" anchor="ctr" anchorCtr="0">
            <a:noAutofit/>
          </a:bodyPr>
          <a:lstStyle/>
          <a:p>
            <a:r>
              <a:rPr lang="en-US" sz="1600" b="0" dirty="0">
                <a:solidFill>
                  <a:srgbClr val="0A5BAF"/>
                </a:solidFill>
                <a:latin typeface="Calibri" panose="020F0502020204030204" pitchFamily="34" charset="0"/>
                <a:ea typeface="Verdana" panose="020B0604030504040204" pitchFamily="34" charset="0"/>
                <a:cs typeface="Calibri" panose="020F0502020204030204" pitchFamily="34" charset="0"/>
              </a:rPr>
              <a:t>Communication should also ensure that children, their parents, educators, and communities develop greater awareness of the harmful products and delivery methods, as well as the health and addiction risks. </a:t>
            </a:r>
          </a:p>
        </p:txBody>
      </p:sp>
    </p:spTree>
    <p:extLst>
      <p:ext uri="{BB962C8B-B14F-4D97-AF65-F5344CB8AC3E}">
        <p14:creationId xmlns:p14="http://schemas.microsoft.com/office/powerpoint/2010/main" val="21605550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19CA08A-1F72-2149-9BD5-45E314B65FC8}"/>
              </a:ext>
            </a:extLst>
          </p:cNvPr>
          <p:cNvSpPr/>
          <p:nvPr/>
        </p:nvSpPr>
        <p:spPr>
          <a:xfrm>
            <a:off x="0" y="5256006"/>
            <a:ext cx="9144000" cy="921958"/>
          </a:xfrm>
          <a:prstGeom prst="rect">
            <a:avLst/>
          </a:prstGeom>
          <a:noFill/>
          <a:ln w="19050">
            <a:noFill/>
          </a:ln>
        </p:spPr>
        <p:txBody>
          <a:bodyPr wrap="square" lIns="107576" tIns="107576" rIns="215153" bIns="107576" anchor="ctr" anchorCtr="1">
            <a:noAutofit/>
          </a:bodyPr>
          <a:lstStyle/>
          <a:p>
            <a:pPr algn="ctr" defTabSz="832017"/>
            <a:r>
              <a:rPr lang="en-US" sz="2400" dirty="0">
                <a:solidFill>
                  <a:schemeClr val="bg2">
                    <a:lumMod val="75000"/>
                  </a:schemeClr>
                </a:solidFill>
                <a:latin typeface="Calibri" panose="020F0502020204030204" pitchFamily="34" charset="0"/>
                <a:ea typeface="Lato Heavy" panose="020F0502020204030203" pitchFamily="34" charset="0"/>
                <a:cs typeface="Calibri" panose="020F0502020204030204" pitchFamily="34" charset="0"/>
              </a:rPr>
              <a:t>Underage vaping doesn’t make a teen cool, or rebellious, </a:t>
            </a:r>
            <a:br>
              <a:rPr lang="en-US" sz="2400" dirty="0">
                <a:solidFill>
                  <a:schemeClr val="bg2">
                    <a:lumMod val="75000"/>
                  </a:schemeClr>
                </a:solidFill>
                <a:latin typeface="Calibri" panose="020F0502020204030204" pitchFamily="34" charset="0"/>
                <a:ea typeface="Lato Heavy" panose="020F0502020204030203" pitchFamily="34" charset="0"/>
                <a:cs typeface="Calibri" panose="020F0502020204030204" pitchFamily="34" charset="0"/>
              </a:rPr>
            </a:br>
            <a:r>
              <a:rPr lang="en-US" sz="2400" dirty="0">
                <a:solidFill>
                  <a:schemeClr val="bg2">
                    <a:lumMod val="75000"/>
                  </a:schemeClr>
                </a:solidFill>
                <a:latin typeface="Calibri" panose="020F0502020204030204" pitchFamily="34" charset="0"/>
                <a:ea typeface="Lato Heavy" panose="020F0502020204030203" pitchFamily="34" charset="0"/>
                <a:cs typeface="Calibri" panose="020F0502020204030204" pitchFamily="34" charset="0"/>
              </a:rPr>
              <a:t>or even “grown up” – all it does is rob them of their potential. </a:t>
            </a:r>
          </a:p>
        </p:txBody>
      </p:sp>
      <p:sp>
        <p:nvSpPr>
          <p:cNvPr id="21" name="Rectangle 20">
            <a:extLst>
              <a:ext uri="{FF2B5EF4-FFF2-40B4-BE49-F238E27FC236}">
                <a16:creationId xmlns:a16="http://schemas.microsoft.com/office/drawing/2014/main" xmlns="" id="{BAD2D416-3529-7344-97CA-EB5A688A44B3}"/>
              </a:ext>
            </a:extLst>
          </p:cNvPr>
          <p:cNvSpPr/>
          <p:nvPr/>
        </p:nvSpPr>
        <p:spPr>
          <a:xfrm>
            <a:off x="438912" y="1371600"/>
            <a:ext cx="8212785" cy="615553"/>
          </a:xfrm>
          <a:prstGeom prst="rect">
            <a:avLst/>
          </a:prstGeom>
        </p:spPr>
        <p:txBody>
          <a:bodyPr wrap="square" lIns="0" tIns="0" rIns="0" bIns="0">
            <a:spAutoFit/>
          </a:bodyPr>
          <a:lstStyle/>
          <a:p>
            <a:pPr algn="ctr"/>
            <a:r>
              <a:rPr lang="en-US" sz="2000" dirty="0">
                <a:solidFill>
                  <a:srgbClr val="0A5BAF"/>
                </a:solidFill>
                <a:latin typeface="Calibri" panose="020F0502020204030204" pitchFamily="34" charset="0"/>
                <a:ea typeface="Verdana" panose="020B0604030504040204" pitchFamily="34" charset="0"/>
                <a:cs typeface="Calibri" panose="020F0502020204030204" pitchFamily="34" charset="0"/>
              </a:rPr>
              <a:t>THE BEST STRATEGIES ARE FOUND WHERE THE PRODUCT’S TRUTH </a:t>
            </a:r>
            <a:br>
              <a:rPr lang="en-US" sz="200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2000" dirty="0">
                <a:solidFill>
                  <a:srgbClr val="0A5BAF"/>
                </a:solidFill>
                <a:latin typeface="Calibri" panose="020F0502020204030204" pitchFamily="34" charset="0"/>
                <a:ea typeface="Verdana" panose="020B0604030504040204" pitchFamily="34" charset="0"/>
                <a:cs typeface="Calibri" panose="020F0502020204030204" pitchFamily="34" charset="0"/>
              </a:rPr>
              <a:t>INTERSECTS WITH THE AUDIENCE’S TRUTH.</a:t>
            </a:r>
          </a:p>
        </p:txBody>
      </p:sp>
      <p:grpSp>
        <p:nvGrpSpPr>
          <p:cNvPr id="25" name="Group 24">
            <a:extLst>
              <a:ext uri="{FF2B5EF4-FFF2-40B4-BE49-F238E27FC236}">
                <a16:creationId xmlns:a16="http://schemas.microsoft.com/office/drawing/2014/main" xmlns="" id="{6959D368-2D44-2D4B-AA16-35EA7BE83808}"/>
              </a:ext>
            </a:extLst>
          </p:cNvPr>
          <p:cNvGrpSpPr/>
          <p:nvPr/>
        </p:nvGrpSpPr>
        <p:grpSpPr>
          <a:xfrm>
            <a:off x="1" y="6635931"/>
            <a:ext cx="8294914" cy="130629"/>
            <a:chOff x="1062155" y="6622869"/>
            <a:chExt cx="5502212" cy="235131"/>
          </a:xfrm>
        </p:grpSpPr>
        <p:sp>
          <p:nvSpPr>
            <p:cNvPr id="26" name="Rectangle">
              <a:extLst>
                <a:ext uri="{FF2B5EF4-FFF2-40B4-BE49-F238E27FC236}">
                  <a16:creationId xmlns:a16="http://schemas.microsoft.com/office/drawing/2014/main" xmlns="" id="{D13FB7D7-ACD4-FA49-AC22-A9DB2C3A7CBB}"/>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7" name="Rectangle">
              <a:extLst>
                <a:ext uri="{FF2B5EF4-FFF2-40B4-BE49-F238E27FC236}">
                  <a16:creationId xmlns:a16="http://schemas.microsoft.com/office/drawing/2014/main" xmlns="" id="{257C4CF8-4B8C-3F4A-9B7D-46513313203E}"/>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8" name="Rectangle">
              <a:extLst>
                <a:ext uri="{FF2B5EF4-FFF2-40B4-BE49-F238E27FC236}">
                  <a16:creationId xmlns:a16="http://schemas.microsoft.com/office/drawing/2014/main" xmlns="" id="{4A7A1056-225B-E442-A8B7-A0F48CB0A064}"/>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9" name="TextBox 28">
            <a:extLst>
              <a:ext uri="{FF2B5EF4-FFF2-40B4-BE49-F238E27FC236}">
                <a16:creationId xmlns:a16="http://schemas.microsoft.com/office/drawing/2014/main" xmlns="" id="{8ADF563E-954A-9B48-A20C-9B7E8F9266F3}"/>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4</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4" name="Oval 3">
            <a:extLst>
              <a:ext uri="{FF2B5EF4-FFF2-40B4-BE49-F238E27FC236}">
                <a16:creationId xmlns:a16="http://schemas.microsoft.com/office/drawing/2014/main" xmlns="" id="{4D912409-F8A8-AB44-ADD5-14C6A7204DF3}"/>
              </a:ext>
            </a:extLst>
          </p:cNvPr>
          <p:cNvSpPr/>
          <p:nvPr/>
        </p:nvSpPr>
        <p:spPr>
          <a:xfrm>
            <a:off x="1097630" y="2282486"/>
            <a:ext cx="3655731" cy="2520166"/>
          </a:xfrm>
          <a:prstGeom prst="ellipse">
            <a:avLst/>
          </a:prstGeom>
          <a:solidFill>
            <a:srgbClr val="0A5BAF">
              <a:alpha val="8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Oval 32">
            <a:extLst>
              <a:ext uri="{FF2B5EF4-FFF2-40B4-BE49-F238E27FC236}">
                <a16:creationId xmlns:a16="http://schemas.microsoft.com/office/drawing/2014/main" xmlns="" id="{AF328D13-67BD-A24D-9001-ED934286051D}"/>
              </a:ext>
            </a:extLst>
          </p:cNvPr>
          <p:cNvSpPr/>
          <p:nvPr/>
        </p:nvSpPr>
        <p:spPr>
          <a:xfrm>
            <a:off x="4215301" y="2282486"/>
            <a:ext cx="3655731" cy="2520166"/>
          </a:xfrm>
          <a:prstGeom prst="ellipse">
            <a:avLst/>
          </a:prstGeom>
          <a:solidFill>
            <a:srgbClr val="0A5BAF">
              <a:alpha val="8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xmlns="" id="{E0824B0E-C404-AB45-8F24-D22D99EEBA9C}"/>
              </a:ext>
            </a:extLst>
          </p:cNvPr>
          <p:cNvSpPr/>
          <p:nvPr/>
        </p:nvSpPr>
        <p:spPr>
          <a:xfrm>
            <a:off x="1401079" y="2847600"/>
            <a:ext cx="2760337" cy="1473798"/>
          </a:xfrm>
          <a:prstGeom prst="rect">
            <a:avLst/>
          </a:prstGeom>
          <a:noFill/>
          <a:ln w="19050">
            <a:noFill/>
          </a:ln>
        </p:spPr>
        <p:txBody>
          <a:bodyPr wrap="square" lIns="107576" tIns="107576" rIns="215153" bIns="107576" anchor="ctr" anchorCtr="1">
            <a:noAutofit/>
          </a:bodyPr>
          <a:lstStyle/>
          <a:p>
            <a:pPr algn="ctr" defTabSz="832017"/>
            <a:r>
              <a:rPr lang="en-US" sz="1600" b="0" dirty="0">
                <a:solidFill>
                  <a:schemeClr val="bg1"/>
                </a:solidFill>
                <a:latin typeface="Calibri" panose="020F0502020204030204" pitchFamily="34" charset="0"/>
                <a:ea typeface="Lato Heavy" panose="020F0502020204030203" pitchFamily="34" charset="0"/>
                <a:cs typeface="Calibri" panose="020F0502020204030204" pitchFamily="34" charset="0"/>
              </a:rPr>
              <a:t>Vaping amongst teens is not only illegal, but also dangerous to a young person — physically, emotionally and psychologically. </a:t>
            </a:r>
            <a:endParaRPr lang="en-US" sz="1600" b="0" dirty="0">
              <a:solidFill>
                <a:schemeClr val="bg1"/>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 id="{C25A5324-9DE9-3845-A8C4-75DC513F87EB}"/>
              </a:ext>
            </a:extLst>
          </p:cNvPr>
          <p:cNvSpPr/>
          <p:nvPr/>
        </p:nvSpPr>
        <p:spPr>
          <a:xfrm>
            <a:off x="4815840" y="2847600"/>
            <a:ext cx="2971527" cy="1473798"/>
          </a:xfrm>
          <a:prstGeom prst="rect">
            <a:avLst/>
          </a:prstGeom>
          <a:noFill/>
          <a:ln w="19050">
            <a:noFill/>
          </a:ln>
        </p:spPr>
        <p:txBody>
          <a:bodyPr wrap="square" lIns="107576" tIns="107576" rIns="215153" bIns="107576" anchor="ctr" anchorCtr="1">
            <a:noAutofit/>
          </a:bodyPr>
          <a:lstStyle/>
          <a:p>
            <a:pPr algn="ctr" defTabSz="832017"/>
            <a:r>
              <a:rPr lang="en-US" sz="1600" b="0" dirty="0">
                <a:solidFill>
                  <a:schemeClr val="bg1"/>
                </a:solidFill>
                <a:latin typeface="Calibri" panose="020F0502020204030204" pitchFamily="34" charset="0"/>
                <a:ea typeface="Lato Heavy" panose="020F0502020204030203" pitchFamily="34" charset="0"/>
                <a:cs typeface="Calibri" panose="020F0502020204030204" pitchFamily="34" charset="0"/>
              </a:rPr>
              <a:t>Vaping makes me feel older than I am. I like that I can hide it from my parents. And everyone says it’s safer than smoking, so I don’t see the big deal. </a:t>
            </a:r>
          </a:p>
        </p:txBody>
      </p:sp>
      <p:cxnSp>
        <p:nvCxnSpPr>
          <p:cNvPr id="8" name="Straight Arrow Connector 7">
            <a:extLst>
              <a:ext uri="{FF2B5EF4-FFF2-40B4-BE49-F238E27FC236}">
                <a16:creationId xmlns:a16="http://schemas.microsoft.com/office/drawing/2014/main" xmlns="" id="{55FB96BD-C9A9-1949-A231-5AA7AA7F2E27}"/>
              </a:ext>
            </a:extLst>
          </p:cNvPr>
          <p:cNvCxnSpPr>
            <a:cxnSpLocks/>
          </p:cNvCxnSpPr>
          <p:nvPr/>
        </p:nvCxnSpPr>
        <p:spPr>
          <a:xfrm>
            <a:off x="4470203" y="3590481"/>
            <a:ext cx="0" cy="1641919"/>
          </a:xfrm>
          <a:prstGeom prst="straightConnector1">
            <a:avLst/>
          </a:prstGeom>
          <a:noFill/>
          <a:ln w="57150" cap="flat">
            <a:solidFill>
              <a:schemeClr val="bg2">
                <a:lumMod val="50000"/>
              </a:schemeClr>
            </a:solidFill>
            <a:prstDash val="solid"/>
            <a:miter lim="400000"/>
            <a:headEnd type="oval"/>
            <a:tailEnd type="triangle"/>
          </a:ln>
          <a:effectLst/>
          <a:sp3d/>
        </p:spPr>
        <p:style>
          <a:lnRef idx="0">
            <a:scrgbClr r="0" g="0" b="0"/>
          </a:lnRef>
          <a:fillRef idx="0">
            <a:scrgbClr r="0" g="0" b="0"/>
          </a:fillRef>
          <a:effectRef idx="0">
            <a:scrgbClr r="0" g="0" b="0"/>
          </a:effectRef>
          <a:fontRef idx="none"/>
        </p:style>
      </p:cxnSp>
      <p:sp>
        <p:nvSpPr>
          <p:cNvPr id="17" name="Rectangle">
            <a:extLst>
              <a:ext uri="{FF2B5EF4-FFF2-40B4-BE49-F238E27FC236}">
                <a16:creationId xmlns:a16="http://schemas.microsoft.com/office/drawing/2014/main" xmlns="" id="{505E8F93-2D13-8F49-ACBF-0F996900EC97}"/>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18" name="TextBox 17">
            <a:extLst>
              <a:ext uri="{FF2B5EF4-FFF2-40B4-BE49-F238E27FC236}">
                <a16:creationId xmlns:a16="http://schemas.microsoft.com/office/drawing/2014/main" xmlns="" id="{41A5E72F-6B7D-094A-889F-50BEF036DF13}"/>
              </a:ext>
            </a:extLst>
          </p:cNvPr>
          <p:cNvSpPr txBox="1"/>
          <p:nvPr/>
        </p:nvSpPr>
        <p:spPr>
          <a:xfrm>
            <a:off x="492913" y="140176"/>
            <a:ext cx="2549247"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OUR STRATEGY</a:t>
            </a:r>
          </a:p>
        </p:txBody>
      </p:sp>
    </p:spTree>
    <p:extLst>
      <p:ext uri="{BB962C8B-B14F-4D97-AF65-F5344CB8AC3E}">
        <p14:creationId xmlns:p14="http://schemas.microsoft.com/office/powerpoint/2010/main" val="153129175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6959D368-2D44-2D4B-AA16-35EA7BE83808}"/>
              </a:ext>
            </a:extLst>
          </p:cNvPr>
          <p:cNvGrpSpPr/>
          <p:nvPr/>
        </p:nvGrpSpPr>
        <p:grpSpPr>
          <a:xfrm>
            <a:off x="1" y="6635931"/>
            <a:ext cx="8294914" cy="130629"/>
            <a:chOff x="1062155" y="6622869"/>
            <a:chExt cx="5502212" cy="235131"/>
          </a:xfrm>
        </p:grpSpPr>
        <p:sp>
          <p:nvSpPr>
            <p:cNvPr id="26" name="Rectangle">
              <a:extLst>
                <a:ext uri="{FF2B5EF4-FFF2-40B4-BE49-F238E27FC236}">
                  <a16:creationId xmlns:a16="http://schemas.microsoft.com/office/drawing/2014/main" xmlns="" id="{D13FB7D7-ACD4-FA49-AC22-A9DB2C3A7CBB}"/>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7" name="Rectangle">
              <a:extLst>
                <a:ext uri="{FF2B5EF4-FFF2-40B4-BE49-F238E27FC236}">
                  <a16:creationId xmlns:a16="http://schemas.microsoft.com/office/drawing/2014/main" xmlns="" id="{257C4CF8-4B8C-3F4A-9B7D-46513313203E}"/>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8" name="Rectangle">
              <a:extLst>
                <a:ext uri="{FF2B5EF4-FFF2-40B4-BE49-F238E27FC236}">
                  <a16:creationId xmlns:a16="http://schemas.microsoft.com/office/drawing/2014/main" xmlns="" id="{4A7A1056-225B-E442-A8B7-A0F48CB0A064}"/>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9" name="TextBox 28">
            <a:extLst>
              <a:ext uri="{FF2B5EF4-FFF2-40B4-BE49-F238E27FC236}">
                <a16:creationId xmlns:a16="http://schemas.microsoft.com/office/drawing/2014/main" xmlns="" id="{8ADF563E-954A-9B48-A20C-9B7E8F9266F3}"/>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5</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xmlns="" id="{C8C1F40C-8C74-45B7-B816-344F92ABD8D5}"/>
              </a:ext>
            </a:extLst>
          </p:cNvPr>
          <p:cNvSpPr txBox="1"/>
          <p:nvPr/>
        </p:nvSpPr>
        <p:spPr>
          <a:xfrm>
            <a:off x="0" y="5290600"/>
            <a:ext cx="9144000" cy="801202"/>
          </a:xfrm>
          <a:prstGeom prst="rect">
            <a:avLst/>
          </a:prstGeom>
          <a:solidFill>
            <a:schemeClr val="bg1">
              <a:lumMod val="95000"/>
            </a:schemeClr>
          </a:solidFill>
          <a:ln w="12700">
            <a:solidFill>
              <a:srgbClr val="0A5BAF"/>
            </a:solidFill>
          </a:ln>
        </p:spPr>
        <p:txBody>
          <a:bodyPr wrap="square" lIns="182880" tIns="91440" bIns="91440" anchor="ctr" anchorCtr="0">
            <a:noAutofit/>
          </a:bodyPr>
          <a:lstStyle>
            <a:defPPr marL="0" marR="0" indent="0" algn="l" defTabSz="716341" rtl="0" fontAlgn="auto" latinLnBrk="1" hangingPunct="0">
              <a:lnSpc>
                <a:spcPct val="100000"/>
              </a:lnSpc>
              <a:spcBef>
                <a:spcPts val="0"/>
              </a:spcBef>
              <a:spcAft>
                <a:spcPts val="0"/>
              </a:spcAft>
              <a:buClrTx/>
              <a:buSzTx/>
              <a:buFontTx/>
              <a:buNone/>
              <a:tabLst/>
              <a:defRPr kumimoji="0" sz="1410" b="0" i="0" u="none" strike="noStrike" cap="none" spc="0" normalizeH="0" baseline="0">
                <a:ln>
                  <a:noFill/>
                </a:ln>
                <a:solidFill>
                  <a:srgbClr val="000000"/>
                </a:solidFill>
                <a:effectLst/>
                <a:uFillTx/>
              </a:defRPr>
            </a:defPPr>
            <a:lvl1pPr>
              <a:defRPr sz="160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defRPr>
            </a:lvl1pPr>
          </a:lstStyle>
          <a:p>
            <a:pPr algn="ctr"/>
            <a:r>
              <a:rPr lang="en-US" sz="1800" i="1" dirty="0">
                <a:solidFill>
                  <a:srgbClr val="0A5BAF"/>
                </a:solidFill>
              </a:rPr>
              <a:t>“If the FDA wants to convince kids to stop vaping, it needs to tap into messaging </a:t>
            </a:r>
            <a:br>
              <a:rPr lang="en-US" sz="1800" i="1" dirty="0">
                <a:solidFill>
                  <a:srgbClr val="0A5BAF"/>
                </a:solidFill>
              </a:rPr>
            </a:br>
            <a:r>
              <a:rPr lang="en-US" sz="1800" i="1" dirty="0">
                <a:solidFill>
                  <a:srgbClr val="0A5BAF"/>
                </a:solidFill>
              </a:rPr>
              <a:t>that appeals to kids’ sense of rebellion, not fear of health risks.” </a:t>
            </a:r>
            <a:r>
              <a:rPr lang="en-US" sz="1800" i="1" dirty="0" err="1">
                <a:solidFill>
                  <a:srgbClr val="0A5BAF"/>
                </a:solidFill>
              </a:rPr>
              <a:t>Vox.com</a:t>
            </a:r>
            <a:endParaRPr lang="en-US" sz="1800" i="1" dirty="0">
              <a:solidFill>
                <a:srgbClr val="0A5BAF"/>
              </a:solidFill>
            </a:endParaRPr>
          </a:p>
        </p:txBody>
      </p:sp>
      <p:sp>
        <p:nvSpPr>
          <p:cNvPr id="4" name="Rectangle 3">
            <a:extLst>
              <a:ext uri="{FF2B5EF4-FFF2-40B4-BE49-F238E27FC236}">
                <a16:creationId xmlns:a16="http://schemas.microsoft.com/office/drawing/2014/main" xmlns="" id="{20DD6AA1-6240-4BB4-86F6-291273A426AC}"/>
              </a:ext>
            </a:extLst>
          </p:cNvPr>
          <p:cNvSpPr/>
          <p:nvPr/>
        </p:nvSpPr>
        <p:spPr>
          <a:xfrm>
            <a:off x="0" y="1371600"/>
            <a:ext cx="9144000" cy="402336"/>
          </a:xfrm>
          <a:prstGeom prst="rect">
            <a:avLst/>
          </a:prstGeom>
        </p:spPr>
        <p:txBody>
          <a:bodyPr wrap="square">
            <a:spAutoFit/>
          </a:bodyPr>
          <a:lstStyle/>
          <a:p>
            <a:pPr algn="ctr"/>
            <a:r>
              <a:rPr lang="en-US" sz="2000" dirty="0">
                <a:solidFill>
                  <a:srgbClr val="0A5BAF"/>
                </a:solidFill>
                <a:latin typeface="Calibri" panose="020F0502020204030204" pitchFamily="34" charset="0"/>
                <a:ea typeface="Verdana" panose="020B0604030504040204" pitchFamily="34" charset="0"/>
                <a:cs typeface="Calibri" panose="020F0502020204030204" pitchFamily="34" charset="0"/>
              </a:rPr>
              <a:t>RESEARCH PROVIDES WARNINGS AND OPPORTUNITIES</a:t>
            </a:r>
          </a:p>
        </p:txBody>
      </p:sp>
      <p:sp>
        <p:nvSpPr>
          <p:cNvPr id="5" name="TextBox 4">
            <a:extLst>
              <a:ext uri="{FF2B5EF4-FFF2-40B4-BE49-F238E27FC236}">
                <a16:creationId xmlns:a16="http://schemas.microsoft.com/office/drawing/2014/main" xmlns="" id="{6E189D40-1F9C-4A44-9D21-666293BBCD3A}"/>
              </a:ext>
            </a:extLst>
          </p:cNvPr>
          <p:cNvSpPr txBox="1"/>
          <p:nvPr/>
        </p:nvSpPr>
        <p:spPr>
          <a:xfrm>
            <a:off x="0" y="1827029"/>
            <a:ext cx="91440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20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The teen and pre-teen market is incredibly valuable to companies</a:t>
            </a:r>
            <a:br>
              <a:rPr lang="en-US" sz="20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br>
            <a:r>
              <a:rPr lang="en-US" sz="20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in a host of industries and is consequentially well-studied.</a:t>
            </a:r>
          </a:p>
        </p:txBody>
      </p:sp>
      <p:sp>
        <p:nvSpPr>
          <p:cNvPr id="17" name="Rectangle">
            <a:extLst>
              <a:ext uri="{FF2B5EF4-FFF2-40B4-BE49-F238E27FC236}">
                <a16:creationId xmlns:a16="http://schemas.microsoft.com/office/drawing/2014/main" xmlns="" id="{CAA313EC-6439-3E4C-9376-AF2FA4EF316B}"/>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18" name="TextBox 17">
            <a:extLst>
              <a:ext uri="{FF2B5EF4-FFF2-40B4-BE49-F238E27FC236}">
                <a16:creationId xmlns:a16="http://schemas.microsoft.com/office/drawing/2014/main" xmlns="" id="{EA410783-609A-0B4B-856B-60241AD6A69F}"/>
              </a:ext>
            </a:extLst>
          </p:cNvPr>
          <p:cNvSpPr txBox="1"/>
          <p:nvPr/>
        </p:nvSpPr>
        <p:spPr>
          <a:xfrm>
            <a:off x="492913" y="140176"/>
            <a:ext cx="3371587"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AUDIENCE INSIGHTS</a:t>
            </a:r>
          </a:p>
        </p:txBody>
      </p:sp>
      <p:sp>
        <p:nvSpPr>
          <p:cNvPr id="15" name="TextBox 14">
            <a:extLst>
              <a:ext uri="{FF2B5EF4-FFF2-40B4-BE49-F238E27FC236}">
                <a16:creationId xmlns:a16="http://schemas.microsoft.com/office/drawing/2014/main" xmlns="" id="{B6CD9598-3C40-5845-904A-AEB8C8119091}"/>
              </a:ext>
            </a:extLst>
          </p:cNvPr>
          <p:cNvSpPr txBox="1"/>
          <p:nvPr/>
        </p:nvSpPr>
        <p:spPr>
          <a:xfrm>
            <a:off x="1379371" y="2758928"/>
            <a:ext cx="285077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Celebrate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independence</a:t>
            </a:r>
          </a:p>
          <a:p>
            <a:pPr marL="171450" indent="-171450">
              <a:buFont typeface="Arial" panose="020B0604020202020204" pitchFamily="34" charset="0"/>
              <a:buChar char="•"/>
            </a:pP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Tap into desire for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rebellion</a:t>
            </a:r>
          </a:p>
          <a:p>
            <a:pPr marL="171450" indent="-171450">
              <a:buFont typeface="Arial" panose="020B0604020202020204" pitchFamily="34" charset="0"/>
              <a:buChar char="•"/>
            </a:pP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Avoid being dogmatic—can be seen as a threat to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freedom</a:t>
            </a:r>
          </a:p>
        </p:txBody>
      </p:sp>
      <p:sp>
        <p:nvSpPr>
          <p:cNvPr id="16" name="TextBox 15">
            <a:extLst>
              <a:ext uri="{FF2B5EF4-FFF2-40B4-BE49-F238E27FC236}">
                <a16:creationId xmlns:a16="http://schemas.microsoft.com/office/drawing/2014/main" xmlns="" id="{D4EF7DA7-6738-3F41-BE61-65B766E8DB47}"/>
              </a:ext>
            </a:extLst>
          </p:cNvPr>
          <p:cNvSpPr txBox="1"/>
          <p:nvPr/>
        </p:nvSpPr>
        <p:spPr>
          <a:xfrm>
            <a:off x="4724400" y="2758928"/>
            <a:ext cx="3647440"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Convey brightness, youth and vitality, and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social aspiration</a:t>
            </a:r>
          </a:p>
          <a:p>
            <a:pPr marL="171450" indent="-171450">
              <a:buFont typeface="Arial" panose="020B0604020202020204" pitchFamily="34" charset="0"/>
              <a:buChar char="•"/>
            </a:pP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Be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authentic</a:t>
            </a: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 (Today’s youth can detect fakery quickly.)</a:t>
            </a:r>
          </a:p>
          <a:p>
            <a:pPr marL="171450" indent="-171450">
              <a:buFont typeface="Arial" panose="020B0604020202020204" pitchFamily="34" charset="0"/>
              <a:buChar char="•"/>
            </a:pP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Respect them for who they are. </a:t>
            </a:r>
            <a:b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b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Be an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ally</a:t>
            </a: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 not an inauthentic imitation.</a:t>
            </a:r>
          </a:p>
        </p:txBody>
      </p:sp>
    </p:spTree>
    <p:extLst>
      <p:ext uri="{BB962C8B-B14F-4D97-AF65-F5344CB8AC3E}">
        <p14:creationId xmlns:p14="http://schemas.microsoft.com/office/powerpoint/2010/main" val="16496966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F38D7C02-2BCC-DB42-A2B2-45D0D093654E}"/>
              </a:ext>
            </a:extLst>
          </p:cNvPr>
          <p:cNvGrpSpPr/>
          <p:nvPr/>
        </p:nvGrpSpPr>
        <p:grpSpPr>
          <a:xfrm>
            <a:off x="2342808" y="1087732"/>
            <a:ext cx="2040054" cy="3796689"/>
            <a:chOff x="890419" y="2294643"/>
            <a:chExt cx="1544668" cy="2874739"/>
          </a:xfrm>
        </p:grpSpPr>
        <p:pic>
          <p:nvPicPr>
            <p:cNvPr id="31" name="Picture 30" descr="A picture containing girl&#10;&#10;Description automatically generated">
              <a:extLst>
                <a:ext uri="{FF2B5EF4-FFF2-40B4-BE49-F238E27FC236}">
                  <a16:creationId xmlns:a16="http://schemas.microsoft.com/office/drawing/2014/main" xmlns="" id="{5CBC9147-6404-3648-8A9C-35E1F14FC9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0419" y="3312017"/>
              <a:ext cx="1544668" cy="981802"/>
            </a:xfrm>
            <a:prstGeom prst="rect">
              <a:avLst/>
            </a:prstGeom>
          </p:spPr>
        </p:pic>
        <p:pic>
          <p:nvPicPr>
            <p:cNvPr id="32" name="Picture 31" descr="A picture containing person, woman, man, photo&#10;&#10;Description automatically generated">
              <a:extLst>
                <a:ext uri="{FF2B5EF4-FFF2-40B4-BE49-F238E27FC236}">
                  <a16:creationId xmlns:a16="http://schemas.microsoft.com/office/drawing/2014/main" xmlns="" id="{60F8FF0D-7522-9C43-9F23-4D8F96ABC88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90419" y="4338052"/>
              <a:ext cx="1544668" cy="831330"/>
            </a:xfrm>
            <a:prstGeom prst="rect">
              <a:avLst/>
            </a:prstGeom>
          </p:spPr>
        </p:pic>
        <p:pic>
          <p:nvPicPr>
            <p:cNvPr id="33" name="Picture 32" descr="A picture containing racket, man, holding, ball&#10;&#10;Description automatically generated">
              <a:extLst>
                <a:ext uri="{FF2B5EF4-FFF2-40B4-BE49-F238E27FC236}">
                  <a16:creationId xmlns:a16="http://schemas.microsoft.com/office/drawing/2014/main" xmlns="" id="{7FFE6D44-153C-B745-8925-55D19B0884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0419" y="2294643"/>
              <a:ext cx="1544668" cy="973141"/>
            </a:xfrm>
            <a:prstGeom prst="rect">
              <a:avLst/>
            </a:prstGeom>
          </p:spPr>
        </p:pic>
      </p:grpSp>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074909"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6</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5"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24" name="TextBox 23">
            <a:extLst>
              <a:ext uri="{FF2B5EF4-FFF2-40B4-BE49-F238E27FC236}">
                <a16:creationId xmlns:a16="http://schemas.microsoft.com/office/drawing/2014/main" xmlns="" id="{E49CF75D-37A7-D94C-9509-D7A132B7330D}"/>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i="0" u="none" strike="noStrike" cap="none" spc="0" normalizeH="0" baseline="0" smtClean="0">
                <a:ln>
                  <a:noFill/>
                </a:ln>
                <a:solidFill>
                  <a:srgbClr val="0A5BAF"/>
                </a:solidFill>
                <a:effectLst/>
                <a:uFillTx/>
                <a:latin typeface="Helvetica Neue"/>
                <a:ea typeface="Helvetica Neue"/>
                <a:cs typeface="Helvetica Neue"/>
                <a:sym typeface="Helvetica Neue"/>
              </a:rPr>
              <a:t>6</a:t>
            </a:fld>
            <a:endParaRPr kumimoji="0" lang="en-US" sz="1400" i="0" u="none" strike="noStrike" cap="none" spc="0" normalizeH="0" baseline="0" dirty="0">
              <a:ln>
                <a:noFill/>
              </a:ln>
              <a:solidFill>
                <a:srgbClr val="0A5BAF"/>
              </a:solidFill>
              <a:effectLst/>
              <a:uFillTx/>
              <a:latin typeface="Helvetica Neue"/>
              <a:ea typeface="Helvetica Neue"/>
              <a:cs typeface="Helvetica Neue"/>
              <a:sym typeface="Helvetica Neue"/>
            </a:endParaRPr>
          </a:p>
        </p:txBody>
      </p:sp>
      <p:pic>
        <p:nvPicPr>
          <p:cNvPr id="6" name="Picture 5" descr="A screenshot of a cell phone&#10;&#10;Description automatically generated">
            <a:extLst>
              <a:ext uri="{FF2B5EF4-FFF2-40B4-BE49-F238E27FC236}">
                <a16:creationId xmlns:a16="http://schemas.microsoft.com/office/drawing/2014/main" xmlns="" id="{CF4F3B54-C413-ED42-AC19-FBBC6813E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603" y="853101"/>
            <a:ext cx="1630018" cy="2268541"/>
          </a:xfrm>
          <a:prstGeom prst="rect">
            <a:avLst/>
          </a:prstGeom>
        </p:spPr>
      </p:pic>
      <p:pic>
        <p:nvPicPr>
          <p:cNvPr id="35" name="Picture 34" descr="A picture containing person, person, holding, phone&#10;&#10;Description automatically generated">
            <a:extLst>
              <a:ext uri="{FF2B5EF4-FFF2-40B4-BE49-F238E27FC236}">
                <a16:creationId xmlns:a16="http://schemas.microsoft.com/office/drawing/2014/main" xmlns="" id="{506ECC6C-715D-F042-B4BD-671B24251C6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4994" r="2618" b="7701"/>
          <a:stretch/>
        </p:blipFill>
        <p:spPr>
          <a:xfrm>
            <a:off x="1358124" y="3162325"/>
            <a:ext cx="1470991" cy="2025064"/>
          </a:xfrm>
          <a:prstGeom prst="rect">
            <a:avLst/>
          </a:prstGeom>
        </p:spPr>
      </p:pic>
      <p:pic>
        <p:nvPicPr>
          <p:cNvPr id="40" name="Picture 39" descr="A person holding a sign&#10;&#10;Description automatically generated">
            <a:extLst>
              <a:ext uri="{FF2B5EF4-FFF2-40B4-BE49-F238E27FC236}">
                <a16:creationId xmlns:a16="http://schemas.microsoft.com/office/drawing/2014/main" xmlns="" id="{8223983D-DF92-FF47-AABE-66EE06C6BC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72" r="7548" b="8034"/>
          <a:stretch/>
        </p:blipFill>
        <p:spPr>
          <a:xfrm>
            <a:off x="91440" y="2728180"/>
            <a:ext cx="1457739" cy="2173357"/>
          </a:xfrm>
          <a:prstGeom prst="rect">
            <a:avLst/>
          </a:prstGeom>
        </p:spPr>
      </p:pic>
      <p:grpSp>
        <p:nvGrpSpPr>
          <p:cNvPr id="21" name="Group 20">
            <a:extLst>
              <a:ext uri="{FF2B5EF4-FFF2-40B4-BE49-F238E27FC236}">
                <a16:creationId xmlns:a16="http://schemas.microsoft.com/office/drawing/2014/main" xmlns="" id="{14C23B32-C7D9-FE48-A6A9-511B4A8D2F95}"/>
              </a:ext>
            </a:extLst>
          </p:cNvPr>
          <p:cNvGrpSpPr/>
          <p:nvPr/>
        </p:nvGrpSpPr>
        <p:grpSpPr>
          <a:xfrm>
            <a:off x="1" y="6635931"/>
            <a:ext cx="8294914" cy="130629"/>
            <a:chOff x="1062155" y="6622869"/>
            <a:chExt cx="5502212" cy="235131"/>
          </a:xfrm>
        </p:grpSpPr>
        <p:sp>
          <p:nvSpPr>
            <p:cNvPr id="22" name="Rectangle">
              <a:extLst>
                <a:ext uri="{FF2B5EF4-FFF2-40B4-BE49-F238E27FC236}">
                  <a16:creationId xmlns:a16="http://schemas.microsoft.com/office/drawing/2014/main" xmlns="" id="{41F7FE28-F719-634E-A98D-4553CF63EB4A}"/>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23" name="Rectangle">
              <a:extLst>
                <a:ext uri="{FF2B5EF4-FFF2-40B4-BE49-F238E27FC236}">
                  <a16:creationId xmlns:a16="http://schemas.microsoft.com/office/drawing/2014/main" xmlns="" id="{B6136FEE-71C4-3341-B5FD-B0AC6B83FA4C}"/>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5" name="Rectangle">
              <a:extLst>
                <a:ext uri="{FF2B5EF4-FFF2-40B4-BE49-F238E27FC236}">
                  <a16:creationId xmlns:a16="http://schemas.microsoft.com/office/drawing/2014/main" xmlns="" id="{983772A5-408A-2A4C-9351-46EC473F65D4}"/>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6" name="Rectangle">
            <a:extLst>
              <a:ext uri="{FF2B5EF4-FFF2-40B4-BE49-F238E27FC236}">
                <a16:creationId xmlns:a16="http://schemas.microsoft.com/office/drawing/2014/main" xmlns="" id="{73ABF64C-B065-E840-B220-DF4EBC39A514}"/>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27" name="TextBox 26">
            <a:extLst>
              <a:ext uri="{FF2B5EF4-FFF2-40B4-BE49-F238E27FC236}">
                <a16:creationId xmlns:a16="http://schemas.microsoft.com/office/drawing/2014/main" xmlns="" id="{67368000-768A-AB4C-8352-175B93C1DF38}"/>
              </a:ext>
            </a:extLst>
          </p:cNvPr>
          <p:cNvSpPr txBox="1"/>
          <p:nvPr/>
        </p:nvSpPr>
        <p:spPr>
          <a:xfrm>
            <a:off x="492913" y="140176"/>
            <a:ext cx="6627287"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MARKETING: VAPING VS PUBLIC HEALTH</a:t>
            </a:r>
          </a:p>
        </p:txBody>
      </p:sp>
      <p:pic>
        <p:nvPicPr>
          <p:cNvPr id="28" name="Picture 27">
            <a:extLst>
              <a:ext uri="{FF2B5EF4-FFF2-40B4-BE49-F238E27FC236}">
                <a16:creationId xmlns:a16="http://schemas.microsoft.com/office/drawing/2014/main" xmlns="" id="{321DC1CA-650A-3040-969E-F59A50E7910E}"/>
              </a:ext>
            </a:extLst>
          </p:cNvPr>
          <p:cNvPicPr>
            <a:picLocks noChangeAspect="1"/>
          </p:cNvPicPr>
          <p:nvPr/>
        </p:nvPicPr>
        <p:blipFill>
          <a:blip r:embed="rId10"/>
          <a:stretch>
            <a:fillRect/>
          </a:stretch>
        </p:blipFill>
        <p:spPr>
          <a:xfrm>
            <a:off x="6908304" y="888692"/>
            <a:ext cx="1788767" cy="3591034"/>
          </a:xfrm>
          <a:prstGeom prst="rect">
            <a:avLst/>
          </a:prstGeom>
        </p:spPr>
      </p:pic>
      <p:pic>
        <p:nvPicPr>
          <p:cNvPr id="34" name="Picture 33">
            <a:extLst>
              <a:ext uri="{FF2B5EF4-FFF2-40B4-BE49-F238E27FC236}">
                <a16:creationId xmlns:a16="http://schemas.microsoft.com/office/drawing/2014/main" xmlns="" id="{8C496BAA-98F8-EE48-A294-CDAB830E7D57}"/>
              </a:ext>
            </a:extLst>
          </p:cNvPr>
          <p:cNvPicPr>
            <a:picLocks noChangeAspect="1"/>
          </p:cNvPicPr>
          <p:nvPr/>
        </p:nvPicPr>
        <p:blipFill rotWithShape="1">
          <a:blip r:embed="rId11"/>
          <a:srcRect r="-1682"/>
          <a:stretch/>
        </p:blipFill>
        <p:spPr>
          <a:xfrm>
            <a:off x="5111239" y="973888"/>
            <a:ext cx="2093463" cy="1767546"/>
          </a:xfrm>
          <a:prstGeom prst="rect">
            <a:avLst/>
          </a:prstGeom>
          <a:solidFill>
            <a:srgbClr val="FFFFFF"/>
          </a:solidFill>
        </p:spPr>
      </p:pic>
      <p:pic>
        <p:nvPicPr>
          <p:cNvPr id="36" name="Picture 35">
            <a:extLst>
              <a:ext uri="{FF2B5EF4-FFF2-40B4-BE49-F238E27FC236}">
                <a16:creationId xmlns:a16="http://schemas.microsoft.com/office/drawing/2014/main" xmlns="" id="{D2C0F489-C268-4049-9E0C-920F5B77BCB0}"/>
              </a:ext>
            </a:extLst>
          </p:cNvPr>
          <p:cNvPicPr>
            <a:picLocks noChangeAspect="1"/>
          </p:cNvPicPr>
          <p:nvPr/>
        </p:nvPicPr>
        <p:blipFill rotWithShape="1">
          <a:blip r:embed="rId12"/>
          <a:srcRect l="5926" t="1418" r="7891" b="33475"/>
          <a:stretch/>
        </p:blipFill>
        <p:spPr>
          <a:xfrm>
            <a:off x="4860359" y="2562532"/>
            <a:ext cx="1291301" cy="1713016"/>
          </a:xfrm>
          <a:prstGeom prst="rect">
            <a:avLst/>
          </a:prstGeom>
          <a:ln w="44450">
            <a:solidFill>
              <a:schemeClr val="bg1"/>
            </a:solidFill>
            <a:miter lim="800000"/>
          </a:ln>
        </p:spPr>
      </p:pic>
      <p:pic>
        <p:nvPicPr>
          <p:cNvPr id="37" name="Picture 36">
            <a:extLst>
              <a:ext uri="{FF2B5EF4-FFF2-40B4-BE49-F238E27FC236}">
                <a16:creationId xmlns:a16="http://schemas.microsoft.com/office/drawing/2014/main" xmlns="" id="{E7D299CD-50BE-E143-8BB9-3C20235B8B8B}"/>
              </a:ext>
            </a:extLst>
          </p:cNvPr>
          <p:cNvPicPr>
            <a:picLocks noChangeAspect="1"/>
          </p:cNvPicPr>
          <p:nvPr/>
        </p:nvPicPr>
        <p:blipFill rotWithShape="1">
          <a:blip r:embed="rId13"/>
          <a:srcRect r="13419"/>
          <a:stretch/>
        </p:blipFill>
        <p:spPr>
          <a:xfrm>
            <a:off x="5650826" y="3751105"/>
            <a:ext cx="2175164" cy="1413164"/>
          </a:xfrm>
          <a:prstGeom prst="rect">
            <a:avLst/>
          </a:prstGeom>
        </p:spPr>
      </p:pic>
      <p:sp>
        <p:nvSpPr>
          <p:cNvPr id="29" name="TextBox 28">
            <a:extLst>
              <a:ext uri="{FF2B5EF4-FFF2-40B4-BE49-F238E27FC236}">
                <a16:creationId xmlns:a16="http://schemas.microsoft.com/office/drawing/2014/main" xmlns="" id="{081234FB-C40F-504B-8051-2986F5075398}"/>
              </a:ext>
            </a:extLst>
          </p:cNvPr>
          <p:cNvSpPr txBox="1"/>
          <p:nvPr/>
        </p:nvSpPr>
        <p:spPr>
          <a:xfrm>
            <a:off x="0" y="5294376"/>
            <a:ext cx="9144000" cy="801202"/>
          </a:xfrm>
          <a:prstGeom prst="rect">
            <a:avLst/>
          </a:prstGeom>
          <a:solidFill>
            <a:schemeClr val="bg1">
              <a:lumMod val="95000"/>
            </a:schemeClr>
          </a:solidFill>
          <a:ln w="12700">
            <a:solidFill>
              <a:srgbClr val="0A5BAF"/>
            </a:solidFill>
          </a:ln>
        </p:spPr>
        <p:txBody>
          <a:bodyPr wrap="square" lIns="182880" tIns="91440" bIns="91440" anchor="ctr" anchorCtr="0">
            <a:noAutofit/>
          </a:bodyPr>
          <a:lstStyle>
            <a:defPPr marL="0" marR="0" indent="0" algn="l" defTabSz="716341" rtl="0" fontAlgn="auto" latinLnBrk="1" hangingPunct="0">
              <a:lnSpc>
                <a:spcPct val="100000"/>
              </a:lnSpc>
              <a:spcBef>
                <a:spcPts val="0"/>
              </a:spcBef>
              <a:spcAft>
                <a:spcPts val="0"/>
              </a:spcAft>
              <a:buClrTx/>
              <a:buSzTx/>
              <a:buFontTx/>
              <a:buNone/>
              <a:tabLst/>
              <a:defRPr kumimoji="0" sz="1410" b="0" i="0" u="none" strike="noStrike" cap="none" spc="0" normalizeH="0" baseline="0">
                <a:ln>
                  <a:noFill/>
                </a:ln>
                <a:solidFill>
                  <a:srgbClr val="000000"/>
                </a:solidFill>
                <a:effectLst/>
                <a:uFillTx/>
              </a:defRPr>
            </a:defPPr>
            <a:lvl1pPr algn="ctr">
              <a:defRPr sz="1800" i="1">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defRPr>
            </a:lvl1pPr>
          </a:lstStyle>
          <a:p>
            <a:r>
              <a:rPr lang="en-US" dirty="0">
                <a:solidFill>
                  <a:srgbClr val="0A5BAF"/>
                </a:solidFill>
              </a:rPr>
              <a:t>With color, humor and pop culture references, vaping ads are much more effective </a:t>
            </a:r>
            <a:br>
              <a:rPr lang="en-US" dirty="0">
                <a:solidFill>
                  <a:srgbClr val="0A5BAF"/>
                </a:solidFill>
              </a:rPr>
            </a:br>
            <a:r>
              <a:rPr lang="en-US" dirty="0">
                <a:solidFill>
                  <a:srgbClr val="0A5BAF"/>
                </a:solidFill>
              </a:rPr>
              <a:t>at capturing the attention of teens than most public health campaigns.</a:t>
            </a:r>
          </a:p>
        </p:txBody>
      </p:sp>
    </p:spTree>
    <p:extLst>
      <p:ext uri="{BB962C8B-B14F-4D97-AF65-F5344CB8AC3E}">
        <p14:creationId xmlns:p14="http://schemas.microsoft.com/office/powerpoint/2010/main" val="13333303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73C7F65-D714-DF47-9457-B28E2D107657}"/>
              </a:ext>
            </a:extLst>
          </p:cNvPr>
          <p:cNvSpPr/>
          <p:nvPr/>
        </p:nvSpPr>
        <p:spPr>
          <a:xfrm>
            <a:off x="528320" y="1656080"/>
            <a:ext cx="8067040" cy="2407920"/>
          </a:xfrm>
          <a:prstGeom prst="rect">
            <a:avLst/>
          </a:prstGeom>
          <a:solidFill>
            <a:srgbClr val="E86C31">
              <a:alpha val="11587"/>
            </a:srgbClr>
          </a:solidFill>
          <a:ln w="12700" cap="flat">
            <a:solidFill>
              <a:srgbClr val="E86C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37" name="Group 36">
            <a:extLst>
              <a:ext uri="{FF2B5EF4-FFF2-40B4-BE49-F238E27FC236}">
                <a16:creationId xmlns:a16="http://schemas.microsoft.com/office/drawing/2014/main" xmlns="" id="{3AC3FD82-B6C8-43E8-9CED-2B5DF7181CF6}"/>
              </a:ext>
            </a:extLst>
          </p:cNvPr>
          <p:cNvGrpSpPr/>
          <p:nvPr/>
        </p:nvGrpSpPr>
        <p:grpSpPr>
          <a:xfrm>
            <a:off x="1461247" y="2204720"/>
            <a:ext cx="6196405" cy="1048334"/>
            <a:chOff x="1625600" y="3295940"/>
            <a:chExt cx="4978400" cy="2895598"/>
          </a:xfrm>
        </p:grpSpPr>
        <p:grpSp>
          <p:nvGrpSpPr>
            <p:cNvPr id="38" name="Group 37">
              <a:extLst>
                <a:ext uri="{FF2B5EF4-FFF2-40B4-BE49-F238E27FC236}">
                  <a16:creationId xmlns:a16="http://schemas.microsoft.com/office/drawing/2014/main" xmlns="" id="{F8DF0066-5575-41A7-A233-3B69549FE505}"/>
                </a:ext>
              </a:extLst>
            </p:cNvPr>
            <p:cNvGrpSpPr/>
            <p:nvPr/>
          </p:nvGrpSpPr>
          <p:grpSpPr>
            <a:xfrm>
              <a:off x="5223933" y="3295940"/>
              <a:ext cx="1380067" cy="2895598"/>
              <a:chOff x="5223933" y="3295940"/>
              <a:chExt cx="1380067" cy="2895598"/>
            </a:xfrm>
          </p:grpSpPr>
          <p:cxnSp>
            <p:nvCxnSpPr>
              <p:cNvPr id="44" name="Straight Connector 43">
                <a:extLst>
                  <a:ext uri="{FF2B5EF4-FFF2-40B4-BE49-F238E27FC236}">
                    <a16:creationId xmlns:a16="http://schemas.microsoft.com/office/drawing/2014/main" xmlns="" id="{F261D627-43C4-4C01-A886-C96C3A3A7785}"/>
                  </a:ext>
                </a:extLst>
              </p:cNvPr>
              <p:cNvCxnSpPr>
                <a:cxnSpLocks/>
              </p:cNvCxnSpPr>
              <p:nvPr/>
            </p:nvCxnSpPr>
            <p:spPr>
              <a:xfrm flipH="1">
                <a:off x="5223933" y="3295940"/>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xmlns="" id="{F8309E77-824D-41B5-9F95-B6141E814772}"/>
                  </a:ext>
                </a:extLst>
              </p:cNvPr>
              <p:cNvCxnSpPr>
                <a:cxnSpLocks/>
              </p:cNvCxnSpPr>
              <p:nvPr/>
            </p:nvCxnSpPr>
            <p:spPr>
              <a:xfrm flipH="1" flipV="1">
                <a:off x="5232399" y="4743738"/>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grpSp>
        <p:grpSp>
          <p:nvGrpSpPr>
            <p:cNvPr id="39" name="Group 38">
              <a:extLst>
                <a:ext uri="{FF2B5EF4-FFF2-40B4-BE49-F238E27FC236}">
                  <a16:creationId xmlns:a16="http://schemas.microsoft.com/office/drawing/2014/main" xmlns="" id="{CCF0DFC4-ABA2-4B06-B35D-6A265C58A579}"/>
                </a:ext>
              </a:extLst>
            </p:cNvPr>
            <p:cNvGrpSpPr/>
            <p:nvPr/>
          </p:nvGrpSpPr>
          <p:grpSpPr>
            <a:xfrm>
              <a:off x="1625600" y="3295940"/>
              <a:ext cx="1380067" cy="2895598"/>
              <a:chOff x="1625600" y="3295940"/>
              <a:chExt cx="1380067" cy="2895598"/>
            </a:xfrm>
          </p:grpSpPr>
          <p:cxnSp>
            <p:nvCxnSpPr>
              <p:cNvPr id="40" name="Straight Connector 39">
                <a:extLst>
                  <a:ext uri="{FF2B5EF4-FFF2-40B4-BE49-F238E27FC236}">
                    <a16:creationId xmlns:a16="http://schemas.microsoft.com/office/drawing/2014/main" xmlns="" id="{7AC81B03-8E12-4BC2-BA00-C9F55944DF49}"/>
                  </a:ext>
                </a:extLst>
              </p:cNvPr>
              <p:cNvCxnSpPr>
                <a:cxnSpLocks/>
              </p:cNvCxnSpPr>
              <p:nvPr/>
            </p:nvCxnSpPr>
            <p:spPr>
              <a:xfrm>
                <a:off x="1625600" y="3295940"/>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xmlns="" id="{0AD2FC6C-1E3D-47D6-BD84-A2F02E471501}"/>
                  </a:ext>
                </a:extLst>
              </p:cNvPr>
              <p:cNvCxnSpPr>
                <a:cxnSpLocks/>
              </p:cNvCxnSpPr>
              <p:nvPr/>
            </p:nvCxnSpPr>
            <p:spPr>
              <a:xfrm flipV="1">
                <a:off x="1634066" y="4743738"/>
                <a:ext cx="1371601" cy="1447800"/>
              </a:xfrm>
              <a:prstGeom prst="line">
                <a:avLst/>
              </a:prstGeom>
              <a:noFill/>
              <a:ln w="12700" cap="flat">
                <a:solidFill>
                  <a:srgbClr val="E86C31"/>
                </a:solidFill>
                <a:prstDash val="solid"/>
                <a:miter lim="400000"/>
              </a:ln>
              <a:effectLst/>
              <a:sp3d/>
            </p:spPr>
            <p:style>
              <a:lnRef idx="0">
                <a:scrgbClr r="0" g="0" b="0"/>
              </a:lnRef>
              <a:fillRef idx="0">
                <a:scrgbClr r="0" g="0" b="0"/>
              </a:fillRef>
              <a:effectRef idx="0">
                <a:scrgbClr r="0" g="0" b="0"/>
              </a:effectRef>
              <a:fontRef idx="none"/>
            </p:style>
          </p:cxnSp>
        </p:grpSp>
      </p:grpSp>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074909"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7</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5"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7</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sp>
        <p:nvSpPr>
          <p:cNvPr id="29" name="TextBox 28">
            <a:extLst>
              <a:ext uri="{FF2B5EF4-FFF2-40B4-BE49-F238E27FC236}">
                <a16:creationId xmlns:a16="http://schemas.microsoft.com/office/drawing/2014/main" xmlns="" id="{FA7A136A-7633-4FF9-BE2F-4D7B002F3882}"/>
              </a:ext>
            </a:extLst>
          </p:cNvPr>
          <p:cNvSpPr txBox="1"/>
          <p:nvPr/>
        </p:nvSpPr>
        <p:spPr>
          <a:xfrm>
            <a:off x="1437639" y="1770093"/>
            <a:ext cx="1465729" cy="444787"/>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endParaRPr lang="en-US" sz="1294" b="0" dirty="0">
              <a:solidFill>
                <a:schemeClr val="tx2">
                  <a:lumMod val="10000"/>
                </a:schemeClr>
              </a:solidFill>
              <a:latin typeface="Verdana" panose="020B0604030504040204" pitchFamily="34" charset="0"/>
              <a:cs typeface="Verdana" panose="020B0604030504040204" pitchFamily="34" charset="0"/>
            </a:endParaRPr>
          </a:p>
        </p:txBody>
      </p:sp>
      <p:sp>
        <p:nvSpPr>
          <p:cNvPr id="32" name="TextBox 31">
            <a:extLst>
              <a:ext uri="{FF2B5EF4-FFF2-40B4-BE49-F238E27FC236}">
                <a16:creationId xmlns:a16="http://schemas.microsoft.com/office/drawing/2014/main" xmlns="" id="{5450E00A-C465-4785-BC05-8237815434FF}"/>
              </a:ext>
            </a:extLst>
          </p:cNvPr>
          <p:cNvSpPr txBox="1"/>
          <p:nvPr/>
        </p:nvSpPr>
        <p:spPr>
          <a:xfrm>
            <a:off x="3043220" y="1771224"/>
            <a:ext cx="1463039"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DIGITAL</a:t>
            </a:r>
          </a:p>
        </p:txBody>
      </p:sp>
      <p:sp>
        <p:nvSpPr>
          <p:cNvPr id="33" name="TextBox 32">
            <a:extLst>
              <a:ext uri="{FF2B5EF4-FFF2-40B4-BE49-F238E27FC236}">
                <a16:creationId xmlns:a16="http://schemas.microsoft.com/office/drawing/2014/main" xmlns="" id="{00D6CCE4-43FE-4C69-AB96-EFFCDEA54FDD}"/>
              </a:ext>
            </a:extLst>
          </p:cNvPr>
          <p:cNvSpPr txBox="1"/>
          <p:nvPr/>
        </p:nvSpPr>
        <p:spPr>
          <a:xfrm>
            <a:off x="4635351" y="1771224"/>
            <a:ext cx="1463039"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STREAMING</a:t>
            </a:r>
          </a:p>
        </p:txBody>
      </p:sp>
      <p:sp>
        <p:nvSpPr>
          <p:cNvPr id="34" name="TextBox 33">
            <a:extLst>
              <a:ext uri="{FF2B5EF4-FFF2-40B4-BE49-F238E27FC236}">
                <a16:creationId xmlns:a16="http://schemas.microsoft.com/office/drawing/2014/main" xmlns="" id="{01AE93B7-3EE8-4B63-86C3-B62ABC5F79F7}"/>
              </a:ext>
            </a:extLst>
          </p:cNvPr>
          <p:cNvSpPr txBox="1"/>
          <p:nvPr/>
        </p:nvSpPr>
        <p:spPr>
          <a:xfrm>
            <a:off x="6195209" y="1771224"/>
            <a:ext cx="1463040" cy="444788"/>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OUTDOOR</a:t>
            </a:r>
          </a:p>
        </p:txBody>
      </p:sp>
      <p:sp>
        <p:nvSpPr>
          <p:cNvPr id="46" name="Rectangle 45">
            <a:extLst>
              <a:ext uri="{FF2B5EF4-FFF2-40B4-BE49-F238E27FC236}">
                <a16:creationId xmlns:a16="http://schemas.microsoft.com/office/drawing/2014/main" xmlns="" id="{05988508-2B88-4BD9-87E8-BE7252C67E19}"/>
              </a:ext>
            </a:extLst>
          </p:cNvPr>
          <p:cNvSpPr/>
          <p:nvPr/>
        </p:nvSpPr>
        <p:spPr>
          <a:xfrm>
            <a:off x="1647054" y="1839825"/>
            <a:ext cx="1012213" cy="323165"/>
          </a:xfrm>
          <a:prstGeom prst="rect">
            <a:avLst/>
          </a:prstGeom>
        </p:spPr>
        <p:txBody>
          <a:bodyPr wrap="square">
            <a:spAutoFit/>
          </a:bodyPr>
          <a:lstStyle/>
          <a:p>
            <a:pPr algn="ctr" defTabSz="687311"/>
            <a:r>
              <a:rPr lang="en-US" sz="1500" dirty="0">
                <a:solidFill>
                  <a:schemeClr val="bg1"/>
                </a:solidFill>
                <a:latin typeface="Calibri" panose="020F0502020204030204" pitchFamily="34" charset="0"/>
                <a:cs typeface="Calibri" panose="020F0502020204030204" pitchFamily="34" charset="0"/>
              </a:rPr>
              <a:t>SOCIAL</a:t>
            </a:r>
          </a:p>
        </p:txBody>
      </p:sp>
      <p:sp>
        <p:nvSpPr>
          <p:cNvPr id="63" name="TextBox 62">
            <a:extLst>
              <a:ext uri="{FF2B5EF4-FFF2-40B4-BE49-F238E27FC236}">
                <a16:creationId xmlns:a16="http://schemas.microsoft.com/office/drawing/2014/main" xmlns="" id="{73C9C13E-61AE-4A2E-89C0-ABDF6B5D5CB2}"/>
              </a:ext>
            </a:extLst>
          </p:cNvPr>
          <p:cNvSpPr txBox="1"/>
          <p:nvPr/>
        </p:nvSpPr>
        <p:spPr>
          <a:xfrm>
            <a:off x="3421115" y="2326815"/>
            <a:ext cx="215383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E86C31"/>
                </a:solidFill>
                <a:effectLst/>
                <a:uFillTx/>
                <a:latin typeface="Calibri" panose="020F0502020204030204" pitchFamily="34" charset="0"/>
                <a:cs typeface="Calibri" panose="020F0502020204030204" pitchFamily="34" charset="0"/>
                <a:sym typeface="Helvetica Neue"/>
              </a:rPr>
              <a:t>CAMPAIGN</a:t>
            </a:r>
          </a:p>
          <a:p>
            <a:pPr marL="0" marR="0" indent="0" algn="ctr" defTabSz="584200" rtl="0" fontAlgn="auto" latinLnBrk="0" hangingPunct="0">
              <a:lnSpc>
                <a:spcPct val="100000"/>
              </a:lnSpc>
              <a:spcBef>
                <a:spcPts val="0"/>
              </a:spcBef>
              <a:spcAft>
                <a:spcPts val="0"/>
              </a:spcAft>
              <a:buClrTx/>
              <a:buSzTx/>
              <a:buFontTx/>
              <a:buNone/>
              <a:tabLst/>
            </a:pPr>
            <a:r>
              <a:rPr lang="en-US" sz="2200" dirty="0">
                <a:solidFill>
                  <a:srgbClr val="E86C31"/>
                </a:solidFill>
                <a:latin typeface="Calibri" panose="020F0502020204030204" pitchFamily="34" charset="0"/>
                <a:cs typeface="Calibri" panose="020F0502020204030204" pitchFamily="34" charset="0"/>
              </a:rPr>
              <a:t>LANDING PAGE</a:t>
            </a:r>
            <a:endParaRPr kumimoji="0" lang="en-US" sz="2200" b="1" i="0" u="none" strike="noStrike" cap="none" spc="0" normalizeH="0" baseline="0" dirty="0">
              <a:ln>
                <a:noFill/>
              </a:ln>
              <a:solidFill>
                <a:srgbClr val="E86C31"/>
              </a:solidFill>
              <a:effectLst/>
              <a:uFillTx/>
              <a:latin typeface="Calibri" panose="020F0502020204030204" pitchFamily="34" charset="0"/>
              <a:cs typeface="Calibri" panose="020F0502020204030204" pitchFamily="34" charset="0"/>
              <a:sym typeface="Helvetica Neue"/>
            </a:endParaRPr>
          </a:p>
        </p:txBody>
      </p:sp>
      <p:sp>
        <p:nvSpPr>
          <p:cNvPr id="66" name="Rectangle">
            <a:extLst>
              <a:ext uri="{FF2B5EF4-FFF2-40B4-BE49-F238E27FC236}">
                <a16:creationId xmlns:a16="http://schemas.microsoft.com/office/drawing/2014/main" xmlns="" id="{7779325D-CE4D-104F-B6E3-98E63AF16516}"/>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67" name="TextBox 66">
            <a:extLst>
              <a:ext uri="{FF2B5EF4-FFF2-40B4-BE49-F238E27FC236}">
                <a16:creationId xmlns:a16="http://schemas.microsoft.com/office/drawing/2014/main" xmlns="" id="{B9330C31-E798-F24D-8F19-365D8DCD07D4}"/>
              </a:ext>
            </a:extLst>
          </p:cNvPr>
          <p:cNvSpPr txBox="1"/>
          <p:nvPr/>
        </p:nvSpPr>
        <p:spPr>
          <a:xfrm>
            <a:off x="492913" y="140176"/>
            <a:ext cx="4391097"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ORIGINAL CAMPAIGN MAP</a:t>
            </a:r>
          </a:p>
        </p:txBody>
      </p:sp>
      <p:sp>
        <p:nvSpPr>
          <p:cNvPr id="69" name="TextBox 68">
            <a:extLst>
              <a:ext uri="{FF2B5EF4-FFF2-40B4-BE49-F238E27FC236}">
                <a16:creationId xmlns:a16="http://schemas.microsoft.com/office/drawing/2014/main" xmlns="" id="{B2C9F228-7EBB-B34A-95A1-E4FCE6B86F76}"/>
              </a:ext>
            </a:extLst>
          </p:cNvPr>
          <p:cNvSpPr txBox="1"/>
          <p:nvPr/>
        </p:nvSpPr>
        <p:spPr>
          <a:xfrm>
            <a:off x="652334" y="3233863"/>
            <a:ext cx="1465729" cy="734111"/>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400" dirty="0">
                <a:solidFill>
                  <a:schemeClr val="bg1"/>
                </a:solidFill>
                <a:latin typeface="Calibri" panose="020F0502020204030204" pitchFamily="34" charset="0"/>
                <a:cs typeface="Calibri" panose="020F0502020204030204" pitchFamily="34" charset="0"/>
              </a:rPr>
              <a:t>LOCAL</a:t>
            </a:r>
          </a:p>
          <a:p>
            <a:pPr algn="ctr" defTabSz="687311"/>
            <a:r>
              <a:rPr lang="en-US" sz="1400" dirty="0">
                <a:solidFill>
                  <a:schemeClr val="bg1"/>
                </a:solidFill>
                <a:latin typeface="Calibri" panose="020F0502020204030204" pitchFamily="34" charset="0"/>
                <a:cs typeface="Calibri" panose="020F0502020204030204" pitchFamily="34" charset="0"/>
              </a:rPr>
              <a:t>PARTNERSHIPS</a:t>
            </a:r>
          </a:p>
        </p:txBody>
      </p:sp>
      <p:sp>
        <p:nvSpPr>
          <p:cNvPr id="70" name="TextBox 69">
            <a:extLst>
              <a:ext uri="{FF2B5EF4-FFF2-40B4-BE49-F238E27FC236}">
                <a16:creationId xmlns:a16="http://schemas.microsoft.com/office/drawing/2014/main" xmlns="" id="{D11E9BD8-54DF-834A-A44E-BD0D9B7E79BC}"/>
              </a:ext>
            </a:extLst>
          </p:cNvPr>
          <p:cNvSpPr txBox="1"/>
          <p:nvPr/>
        </p:nvSpPr>
        <p:spPr>
          <a:xfrm>
            <a:off x="2257915" y="3234994"/>
            <a:ext cx="1463039"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MEDIA RELATIONS + PR</a:t>
            </a:r>
          </a:p>
        </p:txBody>
      </p:sp>
      <p:sp>
        <p:nvSpPr>
          <p:cNvPr id="71" name="TextBox 70">
            <a:extLst>
              <a:ext uri="{FF2B5EF4-FFF2-40B4-BE49-F238E27FC236}">
                <a16:creationId xmlns:a16="http://schemas.microsoft.com/office/drawing/2014/main" xmlns="" id="{0363FAF0-1921-1944-AD6D-9597BB9AC428}"/>
              </a:ext>
            </a:extLst>
          </p:cNvPr>
          <p:cNvSpPr txBox="1"/>
          <p:nvPr/>
        </p:nvSpPr>
        <p:spPr>
          <a:xfrm>
            <a:off x="3850046" y="3234994"/>
            <a:ext cx="1463039"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SURVEYS +</a:t>
            </a:r>
          </a:p>
          <a:p>
            <a:pPr algn="ctr" defTabSz="687311"/>
            <a:r>
              <a:rPr lang="en-US" sz="1500" dirty="0">
                <a:solidFill>
                  <a:schemeClr val="bg1"/>
                </a:solidFill>
                <a:latin typeface="Calibri" panose="020F0502020204030204" pitchFamily="34" charset="0"/>
                <a:cs typeface="Calibri" panose="020F0502020204030204" pitchFamily="34" charset="0"/>
              </a:rPr>
              <a:t>POLLS</a:t>
            </a:r>
          </a:p>
        </p:txBody>
      </p:sp>
      <p:sp>
        <p:nvSpPr>
          <p:cNvPr id="72" name="TextBox 71">
            <a:extLst>
              <a:ext uri="{FF2B5EF4-FFF2-40B4-BE49-F238E27FC236}">
                <a16:creationId xmlns:a16="http://schemas.microsoft.com/office/drawing/2014/main" xmlns="" id="{EDD81AA5-77EA-804B-9330-B07ADBD6E728}"/>
              </a:ext>
            </a:extLst>
          </p:cNvPr>
          <p:cNvSpPr txBox="1"/>
          <p:nvPr/>
        </p:nvSpPr>
        <p:spPr>
          <a:xfrm>
            <a:off x="5409904" y="3234994"/>
            <a:ext cx="1463040"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VIDEO +</a:t>
            </a:r>
          </a:p>
          <a:p>
            <a:pPr algn="ctr" defTabSz="687311"/>
            <a:r>
              <a:rPr lang="en-US" sz="1500" dirty="0">
                <a:solidFill>
                  <a:schemeClr val="bg1"/>
                </a:solidFill>
                <a:latin typeface="Calibri" panose="020F0502020204030204" pitchFamily="34" charset="0"/>
                <a:cs typeface="Calibri" panose="020F0502020204030204" pitchFamily="34" charset="0"/>
              </a:rPr>
              <a:t>SCHOOLS</a:t>
            </a:r>
          </a:p>
        </p:txBody>
      </p:sp>
      <p:sp>
        <p:nvSpPr>
          <p:cNvPr id="73" name="TextBox 72">
            <a:extLst>
              <a:ext uri="{FF2B5EF4-FFF2-40B4-BE49-F238E27FC236}">
                <a16:creationId xmlns:a16="http://schemas.microsoft.com/office/drawing/2014/main" xmlns="" id="{8F6E27A6-6E2A-F04B-9221-3D472906E1A8}"/>
              </a:ext>
            </a:extLst>
          </p:cNvPr>
          <p:cNvSpPr txBox="1"/>
          <p:nvPr/>
        </p:nvSpPr>
        <p:spPr>
          <a:xfrm>
            <a:off x="7000240" y="3234994"/>
            <a:ext cx="1463040" cy="734112"/>
          </a:xfrm>
          <a:prstGeom prst="rect">
            <a:avLst/>
          </a:prstGeom>
          <a:solidFill>
            <a:srgbClr val="E86C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765" tIns="59765" rIns="59765" bIns="59765" numCol="1" spcCol="38100" rtlCol="0" anchor="ctr">
            <a:noAutofit/>
          </a:bodyPr>
          <a:lstStyle/>
          <a:p>
            <a:pPr algn="ctr" defTabSz="687311"/>
            <a:r>
              <a:rPr lang="en-US" sz="1500" dirty="0">
                <a:solidFill>
                  <a:schemeClr val="bg1"/>
                </a:solidFill>
                <a:latin typeface="Calibri" panose="020F0502020204030204" pitchFamily="34" charset="0"/>
                <a:cs typeface="Calibri" panose="020F0502020204030204" pitchFamily="34" charset="0"/>
              </a:rPr>
              <a:t>PRINT</a:t>
            </a:r>
          </a:p>
          <a:p>
            <a:pPr algn="ctr" defTabSz="687311"/>
            <a:r>
              <a:rPr lang="en-US" sz="1500" dirty="0">
                <a:solidFill>
                  <a:schemeClr val="bg1"/>
                </a:solidFill>
                <a:latin typeface="Calibri" panose="020F0502020204030204" pitchFamily="34" charset="0"/>
                <a:cs typeface="Calibri" panose="020F0502020204030204" pitchFamily="34" charset="0"/>
              </a:rPr>
              <a:t>COLLATERAL</a:t>
            </a:r>
          </a:p>
        </p:txBody>
      </p:sp>
      <p:sp>
        <p:nvSpPr>
          <p:cNvPr id="41" name="TextBox 40">
            <a:extLst>
              <a:ext uri="{FF2B5EF4-FFF2-40B4-BE49-F238E27FC236}">
                <a16:creationId xmlns:a16="http://schemas.microsoft.com/office/drawing/2014/main" xmlns="" id="{4D39CAA6-9BEF-AC44-A08C-F587A5D86828}"/>
              </a:ext>
            </a:extLst>
          </p:cNvPr>
          <p:cNvSpPr txBox="1"/>
          <p:nvPr/>
        </p:nvSpPr>
        <p:spPr>
          <a:xfrm>
            <a:off x="1653690" y="4772992"/>
            <a:ext cx="680958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Utilizes audience behavior to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inspire contemplation and action</a:t>
            </a:r>
            <a:endPar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Communications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create connections and reinforces messaging.</a:t>
            </a:r>
          </a:p>
          <a:p>
            <a:pPr marL="171450" indent="-171450">
              <a:buFont typeface="Arial" panose="020B0604020202020204" pitchFamily="34" charset="0"/>
              <a:buChar char="•"/>
            </a:pPr>
            <a:r>
              <a:rPr lang="en-US" sz="1600" b="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Drives to the microsite to further </a:t>
            </a:r>
            <a:r>
              <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rPr>
              <a:t>educate and motivate change.</a:t>
            </a:r>
          </a:p>
          <a:p>
            <a:pPr marL="171450" indent="-171450">
              <a:buFont typeface="Arial" panose="020B0604020202020204" pitchFamily="34" charset="0"/>
              <a:buChar char="•"/>
            </a:pPr>
            <a:endParaRPr lang="en-US" sz="1600" dirty="0">
              <a:solidFill>
                <a:schemeClr val="bg2">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7700760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419154"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8</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344240"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8</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graphicFrame>
        <p:nvGraphicFramePr>
          <p:cNvPr id="2" name="Diagram 1">
            <a:extLst>
              <a:ext uri="{FF2B5EF4-FFF2-40B4-BE49-F238E27FC236}">
                <a16:creationId xmlns:a16="http://schemas.microsoft.com/office/drawing/2014/main" xmlns="" id="{EC348391-FCCA-4BC6-8C43-7965EA182714}"/>
              </a:ext>
            </a:extLst>
          </p:cNvPr>
          <p:cNvGraphicFramePr/>
          <p:nvPr>
            <p:extLst>
              <p:ext uri="{D42A27DB-BD31-4B8C-83A1-F6EECF244321}">
                <p14:modId xmlns:p14="http://schemas.microsoft.com/office/powerpoint/2010/main" val="1009825951"/>
              </p:ext>
            </p:extLst>
          </p:nvPr>
        </p:nvGraphicFramePr>
        <p:xfrm>
          <a:off x="531664" y="1183456"/>
          <a:ext cx="7224955" cy="5076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a:extLst>
              <a:ext uri="{FF2B5EF4-FFF2-40B4-BE49-F238E27FC236}">
                <a16:creationId xmlns:a16="http://schemas.microsoft.com/office/drawing/2014/main" xmlns="" id="{AC1F7771-2AEF-2144-9BDE-62BC7D2305C7}"/>
              </a:ext>
            </a:extLst>
          </p:cNvPr>
          <p:cNvSpPr/>
          <p:nvPr/>
        </p:nvSpPr>
        <p:spPr>
          <a:xfrm flipH="1">
            <a:off x="-1" y="0"/>
            <a:ext cx="9144000"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13" name="TextBox 12">
            <a:extLst>
              <a:ext uri="{FF2B5EF4-FFF2-40B4-BE49-F238E27FC236}">
                <a16:creationId xmlns:a16="http://schemas.microsoft.com/office/drawing/2014/main" xmlns="" id="{E66AD522-3DB2-1C40-9B48-8161925ADC40}"/>
              </a:ext>
            </a:extLst>
          </p:cNvPr>
          <p:cNvSpPr txBox="1"/>
          <p:nvPr/>
        </p:nvSpPr>
        <p:spPr>
          <a:xfrm>
            <a:off x="492913" y="140176"/>
            <a:ext cx="4344611"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TURNING UP THE VOLUME</a:t>
            </a:r>
          </a:p>
        </p:txBody>
      </p:sp>
      <p:pic>
        <p:nvPicPr>
          <p:cNvPr id="4" name="Graphic 3">
            <a:extLst>
              <a:ext uri="{FF2B5EF4-FFF2-40B4-BE49-F238E27FC236}">
                <a16:creationId xmlns:a16="http://schemas.microsoft.com/office/drawing/2014/main" xmlns="" id="{DC2BE7C2-53EE-9845-85A0-B975C00111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08858" y="2774976"/>
            <a:ext cx="1752600" cy="1752600"/>
          </a:xfrm>
          <a:prstGeom prst="rect">
            <a:avLst/>
          </a:prstGeom>
        </p:spPr>
      </p:pic>
    </p:spTree>
    <p:extLst>
      <p:ext uri="{BB962C8B-B14F-4D97-AF65-F5344CB8AC3E}">
        <p14:creationId xmlns:p14="http://schemas.microsoft.com/office/powerpoint/2010/main" val="12678636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xmlns="" id="{FE2361B1-F2B6-2D43-870D-1EBE3EBF5552}"/>
              </a:ext>
            </a:extLst>
          </p:cNvPr>
          <p:cNvSpPr>
            <a:spLocks noGrp="1"/>
          </p:cNvSpPr>
          <p:nvPr>
            <p:ph type="sldNum" sz="quarter" idx="2"/>
          </p:nvPr>
        </p:nvSpPr>
        <p:spPr>
          <a:xfrm>
            <a:off x="4074909" y="8510299"/>
            <a:ext cx="4576574" cy="337913"/>
          </a:xfrm>
        </p:spPr>
        <p:txBody>
          <a:bodyPr/>
          <a:lstStyle/>
          <a:p>
            <a:pPr algn="r"/>
            <a:r>
              <a:rPr lang="en-US" sz="1529" dirty="0">
                <a:solidFill>
                  <a:schemeClr val="tx2">
                    <a:lumMod val="10000"/>
                  </a:schemeClr>
                </a:solidFill>
                <a:latin typeface="Verdana" panose="020B0604030504040204" pitchFamily="34" charset="0"/>
                <a:cs typeface="Verdana" panose="020B0604030504040204" pitchFamily="34" charset="0"/>
              </a:rPr>
              <a:t>UNDERSTANDING THE NEEDS AND GOALS. </a:t>
            </a:r>
            <a:fld id="{86CB4B4D-7CA3-9044-876B-883B54F8677D}" type="slidenum">
              <a:rPr lang="en-US" sz="1529">
                <a:solidFill>
                  <a:schemeClr val="tx2">
                    <a:lumMod val="10000"/>
                  </a:schemeClr>
                </a:solidFill>
                <a:latin typeface="Verdana" panose="020B0604030504040204" pitchFamily="34" charset="0"/>
                <a:cs typeface="Verdana" panose="020B0604030504040204" pitchFamily="34" charset="0"/>
              </a:rPr>
              <a:pPr algn="r"/>
              <a:t>9</a:t>
            </a:fld>
            <a:endParaRPr lang="en-US" sz="1529" dirty="0">
              <a:solidFill>
                <a:schemeClr val="tx2">
                  <a:lumMod val="10000"/>
                </a:schemeClr>
              </a:solidFill>
              <a:latin typeface="Verdana" panose="020B0604030504040204" pitchFamily="34" charset="0"/>
              <a:cs typeface="Verdana" panose="020B0604030504040204" pitchFamily="34" charset="0"/>
            </a:endParaRPr>
          </a:p>
        </p:txBody>
      </p:sp>
      <p:sp>
        <p:nvSpPr>
          <p:cNvPr id="8" name="Rectangle">
            <a:extLst>
              <a:ext uri="{FF2B5EF4-FFF2-40B4-BE49-F238E27FC236}">
                <a16:creationId xmlns:a16="http://schemas.microsoft.com/office/drawing/2014/main" xmlns="" id="{9240149C-5411-E34C-BFF8-AE0341B5EE97}"/>
              </a:ext>
            </a:extLst>
          </p:cNvPr>
          <p:cNvSpPr/>
          <p:nvPr/>
        </p:nvSpPr>
        <p:spPr>
          <a:xfrm flipH="1">
            <a:off x="-5" y="8592671"/>
            <a:ext cx="4840941" cy="215153"/>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defRPr b="0">
                <a:solidFill>
                  <a:schemeClr val="accent1">
                    <a:lumOff val="16847"/>
                  </a:schemeClr>
                </a:solidFill>
                <a:latin typeface="+mn-lt"/>
                <a:ea typeface="+mn-ea"/>
                <a:cs typeface="+mn-cs"/>
                <a:sym typeface="Helvetica Neue Medium"/>
              </a:defRPr>
            </a:pPr>
            <a:endParaRPr sz="1212"/>
          </a:p>
        </p:txBody>
      </p:sp>
      <p:sp>
        <p:nvSpPr>
          <p:cNvPr id="16" name="TextBox 15">
            <a:extLst>
              <a:ext uri="{FF2B5EF4-FFF2-40B4-BE49-F238E27FC236}">
                <a16:creationId xmlns:a16="http://schemas.microsoft.com/office/drawing/2014/main" xmlns="" id="{9CD1922E-F800-1343-A067-417104F3FA12}"/>
              </a:ext>
            </a:extLst>
          </p:cNvPr>
          <p:cNvSpPr txBox="1"/>
          <p:nvPr/>
        </p:nvSpPr>
        <p:spPr>
          <a:xfrm>
            <a:off x="8399416" y="6539964"/>
            <a:ext cx="2516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rPr>
              <a:t> </a:t>
            </a:r>
            <a:fld id="{31C29B64-98F4-A945-A147-A46DDB19F91B}" type="slidenum">
              <a:rPr kumimoji="0" lang="en-US" sz="1400" b="0" i="0" u="none" strike="noStrike" cap="none" spc="0" normalizeH="0" baseline="0" smtClean="0">
                <a:ln>
                  <a:noFill/>
                </a:ln>
                <a:solidFill>
                  <a:schemeClr val="tx2">
                    <a:lumMod val="10000"/>
                  </a:schemeClr>
                </a:solidFill>
                <a:effectLst/>
                <a:uFillTx/>
                <a:latin typeface="Helvetica Neue"/>
                <a:ea typeface="Helvetica Neue"/>
                <a:cs typeface="Helvetica Neue"/>
                <a:sym typeface="Helvetica Neue"/>
              </a:rPr>
              <a:t>9</a:t>
            </a:fld>
            <a:endParaRPr kumimoji="0" lang="en-US" sz="1400" b="0" i="0" u="none" strike="noStrike" cap="none" spc="0" normalizeH="0" baseline="0" dirty="0">
              <a:ln>
                <a:noFill/>
              </a:ln>
              <a:solidFill>
                <a:schemeClr val="tx2">
                  <a:lumMod val="10000"/>
                </a:schemeClr>
              </a:solidFill>
              <a:effectLst/>
              <a:uFillTx/>
              <a:latin typeface="Helvetica Neue"/>
              <a:ea typeface="Helvetica Neue"/>
              <a:cs typeface="Helvetica Neue"/>
              <a:sym typeface="Helvetica Neue"/>
            </a:endParaRPr>
          </a:p>
        </p:txBody>
      </p:sp>
      <p:grpSp>
        <p:nvGrpSpPr>
          <p:cNvPr id="74" name="Group 73">
            <a:extLst>
              <a:ext uri="{FF2B5EF4-FFF2-40B4-BE49-F238E27FC236}">
                <a16:creationId xmlns:a16="http://schemas.microsoft.com/office/drawing/2014/main" xmlns="" id="{CC134533-4E80-2B40-9E8D-3FD803B7DD66}"/>
              </a:ext>
            </a:extLst>
          </p:cNvPr>
          <p:cNvGrpSpPr/>
          <p:nvPr/>
        </p:nvGrpSpPr>
        <p:grpSpPr>
          <a:xfrm>
            <a:off x="1" y="6635931"/>
            <a:ext cx="8294914" cy="130629"/>
            <a:chOff x="1062155" y="6622869"/>
            <a:chExt cx="5502212" cy="235131"/>
          </a:xfrm>
        </p:grpSpPr>
        <p:sp>
          <p:nvSpPr>
            <p:cNvPr id="75" name="Rectangle">
              <a:extLst>
                <a:ext uri="{FF2B5EF4-FFF2-40B4-BE49-F238E27FC236}">
                  <a16:creationId xmlns:a16="http://schemas.microsoft.com/office/drawing/2014/main" xmlns="" id="{90D1FF48-DBA6-1042-A060-0A6880C0727D}"/>
                </a:ext>
              </a:extLst>
            </p:cNvPr>
            <p:cNvSpPr/>
            <p:nvPr/>
          </p:nvSpPr>
          <p:spPr>
            <a:xfrm flipH="1">
              <a:off x="4751295" y="6622869"/>
              <a:ext cx="1813072" cy="235131"/>
            </a:xfrm>
            <a:prstGeom prst="rect">
              <a:avLst/>
            </a:prstGeom>
            <a:gradFill flip="none" rotWithShape="1">
              <a:gsLst>
                <a:gs pos="0">
                  <a:srgbClr val="1B86CA"/>
                </a:gs>
                <a:gs pos="100000">
                  <a:srgbClr val="0A5BAF"/>
                </a:gs>
              </a:gsLst>
              <a:lin ang="2700000" scaled="1"/>
              <a:tileRect/>
            </a:gradFill>
            <a:ln w="12700">
              <a:miter lim="400000"/>
            </a:ln>
          </p:spPr>
          <p:txBody>
            <a:bodyPr lIns="35719" tIns="35719" rIns="35719" bIns="35719" anchor="ctr"/>
            <a:lstStyle/>
            <a:p>
              <a:pPr algn="ctr"/>
              <a:endParaRPr sz="1212" b="0" dirty="0">
                <a:solidFill>
                  <a:schemeClr val="accent1">
                    <a:lumOff val="16847"/>
                  </a:schemeClr>
                </a:solidFill>
                <a:latin typeface="+mn-lt"/>
                <a:ea typeface="+mn-ea"/>
                <a:cs typeface="+mn-cs"/>
              </a:endParaRPr>
            </a:p>
          </p:txBody>
        </p:sp>
        <p:sp>
          <p:nvSpPr>
            <p:cNvPr id="76" name="Rectangle">
              <a:extLst>
                <a:ext uri="{FF2B5EF4-FFF2-40B4-BE49-F238E27FC236}">
                  <a16:creationId xmlns:a16="http://schemas.microsoft.com/office/drawing/2014/main" xmlns="" id="{553E1D57-171F-8B4E-965C-05FF8F6DB163}"/>
                </a:ext>
              </a:extLst>
            </p:cNvPr>
            <p:cNvSpPr/>
            <p:nvPr/>
          </p:nvSpPr>
          <p:spPr>
            <a:xfrm flipH="1">
              <a:off x="2907824" y="6622869"/>
              <a:ext cx="1813072" cy="235131"/>
            </a:xfrm>
            <a:prstGeom prst="rect">
              <a:avLst/>
            </a:prstGeom>
            <a:solidFill>
              <a:srgbClr val="FFC728"/>
            </a:soli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77" name="Rectangle">
              <a:extLst>
                <a:ext uri="{FF2B5EF4-FFF2-40B4-BE49-F238E27FC236}">
                  <a16:creationId xmlns:a16="http://schemas.microsoft.com/office/drawing/2014/main" xmlns="" id="{A1D033F4-9616-D744-B142-54A3E1E1D89D}"/>
                </a:ext>
              </a:extLst>
            </p:cNvPr>
            <p:cNvSpPr/>
            <p:nvPr/>
          </p:nvSpPr>
          <p:spPr>
            <a:xfrm flipH="1">
              <a:off x="1062155" y="6622869"/>
              <a:ext cx="1813072" cy="235131"/>
            </a:xfrm>
            <a:prstGeom prst="rect">
              <a:avLst/>
            </a:prstGeom>
            <a:solidFill>
              <a:srgbClr val="E86C31"/>
            </a:solidFill>
          </p:spPr>
          <p:txBody>
            <a:bodyPr lIns="35719" tIns="35719" rIns="35719" bIns="35719" anchor="ctr"/>
            <a:lstStyle/>
            <a:p>
              <a:pPr algn="ctr"/>
              <a:endParaRPr sz="1212" b="0">
                <a:solidFill>
                  <a:schemeClr val="accent1">
                    <a:lumOff val="16847"/>
                  </a:schemeClr>
                </a:solidFill>
                <a:latin typeface="+mn-lt"/>
                <a:ea typeface="+mn-ea"/>
                <a:cs typeface="+mn-cs"/>
              </a:endParaRPr>
            </a:p>
          </p:txBody>
        </p:sp>
      </p:grpSp>
      <p:cxnSp>
        <p:nvCxnSpPr>
          <p:cNvPr id="43" name="Straight Connector 42">
            <a:extLst>
              <a:ext uri="{FF2B5EF4-FFF2-40B4-BE49-F238E27FC236}">
                <a16:creationId xmlns:a16="http://schemas.microsoft.com/office/drawing/2014/main" xmlns="" id="{DD9046F2-2170-AA43-868F-9D2158CF5D9D}"/>
              </a:ext>
            </a:extLst>
          </p:cNvPr>
          <p:cNvCxnSpPr>
            <a:cxnSpLocks/>
          </p:cNvCxnSpPr>
          <p:nvPr/>
        </p:nvCxnSpPr>
        <p:spPr>
          <a:xfrm>
            <a:off x="563302" y="3803870"/>
            <a:ext cx="7848600" cy="0"/>
          </a:xfrm>
          <a:prstGeom prst="line">
            <a:avLst/>
          </a:prstGeom>
          <a:noFill/>
          <a:ln w="25400" cap="rnd">
            <a:solidFill>
              <a:srgbClr val="0A5BAF"/>
            </a:solidFill>
            <a:prstDash val="solid"/>
            <a:miter lim="400000"/>
            <a:headEnd type="oval"/>
            <a:tailEnd type="oval"/>
          </a:ln>
          <a:effectLst/>
          <a:sp3d/>
        </p:spPr>
        <p:style>
          <a:lnRef idx="0">
            <a:scrgbClr r="0" g="0" b="0"/>
          </a:lnRef>
          <a:fillRef idx="0">
            <a:scrgbClr r="0" g="0" b="0"/>
          </a:fillRef>
          <a:effectRef idx="0">
            <a:scrgbClr r="0" g="0" b="0"/>
          </a:effectRef>
          <a:fontRef idx="none"/>
        </p:style>
      </p:cxnSp>
      <p:sp>
        <p:nvSpPr>
          <p:cNvPr id="44" name="Oval 43">
            <a:extLst>
              <a:ext uri="{FF2B5EF4-FFF2-40B4-BE49-F238E27FC236}">
                <a16:creationId xmlns:a16="http://schemas.microsoft.com/office/drawing/2014/main" xmlns="" id="{8BB9E269-852E-6647-9EAC-0EF89CA1587E}"/>
              </a:ext>
            </a:extLst>
          </p:cNvPr>
          <p:cNvSpPr>
            <a:spLocks/>
          </p:cNvSpPr>
          <p:nvPr/>
        </p:nvSpPr>
        <p:spPr>
          <a:xfrm>
            <a:off x="735077" y="3785128"/>
            <a:ext cx="1245704"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A5BAF"/>
                </a:solidFill>
                <a:latin typeface="Calibri" panose="020F0502020204030204" pitchFamily="34" charset="0"/>
                <a:ea typeface="+mn-ea"/>
                <a:cs typeface="Calibri" panose="020F0502020204030204" pitchFamily="34" charset="0"/>
                <a:sym typeface="Helvetica Neue Medium"/>
              </a:rPr>
              <a:t>10/2020</a:t>
            </a: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p:txBody>
      </p:sp>
      <p:sp>
        <p:nvSpPr>
          <p:cNvPr id="45" name="Oval 44">
            <a:extLst>
              <a:ext uri="{FF2B5EF4-FFF2-40B4-BE49-F238E27FC236}">
                <a16:creationId xmlns:a16="http://schemas.microsoft.com/office/drawing/2014/main" xmlns="" id="{DA79858B-E5A5-7747-9FA7-56D47C6FC672}"/>
              </a:ext>
            </a:extLst>
          </p:cNvPr>
          <p:cNvSpPr>
            <a:spLocks/>
          </p:cNvSpPr>
          <p:nvPr/>
        </p:nvSpPr>
        <p:spPr>
          <a:xfrm>
            <a:off x="5710067" y="3228536"/>
            <a:ext cx="1089992"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0B0F0"/>
                </a:solidFill>
                <a:latin typeface="Calibri" panose="020F0502020204030204" pitchFamily="34" charset="0"/>
                <a:ea typeface="+mn-ea"/>
                <a:cs typeface="Calibri" panose="020F0502020204030204" pitchFamily="34" charset="0"/>
                <a:sym typeface="Helvetica Neue Medium"/>
              </a:rPr>
              <a:t>07/2021</a:t>
            </a:r>
            <a:endParaRPr kumimoji="0" lang="en-US" sz="1600" u="none" strike="noStrike" cap="none" spc="0" normalizeH="0" baseline="0" dirty="0">
              <a:ln>
                <a:noFill/>
              </a:ln>
              <a:solidFill>
                <a:srgbClr val="00B0F0"/>
              </a:solidFill>
              <a:effectLst/>
              <a:uFillTx/>
              <a:latin typeface="Calibri" panose="020F0502020204030204" pitchFamily="34" charset="0"/>
              <a:ea typeface="+mn-ea"/>
              <a:cs typeface="Calibri" panose="020F0502020204030204" pitchFamily="34" charset="0"/>
              <a:sym typeface="Helvetica Neue Medium"/>
            </a:endParaRPr>
          </a:p>
        </p:txBody>
      </p:sp>
      <p:sp>
        <p:nvSpPr>
          <p:cNvPr id="46" name="Oval 45">
            <a:extLst>
              <a:ext uri="{FF2B5EF4-FFF2-40B4-BE49-F238E27FC236}">
                <a16:creationId xmlns:a16="http://schemas.microsoft.com/office/drawing/2014/main" xmlns="" id="{59B2B5A5-D0F2-CC41-9D83-69B7D0DEC1C5}"/>
              </a:ext>
            </a:extLst>
          </p:cNvPr>
          <p:cNvSpPr>
            <a:spLocks/>
          </p:cNvSpPr>
          <p:nvPr/>
        </p:nvSpPr>
        <p:spPr>
          <a:xfrm>
            <a:off x="2508764" y="3228536"/>
            <a:ext cx="1013797"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kumimoji="0" lang="en-US" sz="1600" u="none" strike="noStrike" cap="none" spc="0" normalizeH="0" baseline="0" dirty="0">
                <a:ln>
                  <a:noFill/>
                </a:ln>
                <a:solidFill>
                  <a:srgbClr val="00B0F0"/>
                </a:solidFill>
                <a:effectLst/>
                <a:uFillTx/>
                <a:latin typeface="Calibri" panose="020F0502020204030204" pitchFamily="34" charset="0"/>
                <a:ea typeface="+mn-ea"/>
                <a:cs typeface="Calibri" panose="020F0502020204030204" pitchFamily="34" charset="0"/>
                <a:sym typeface="Helvetica Neue Medium"/>
              </a:rPr>
              <a:t>03/2021</a:t>
            </a:r>
          </a:p>
        </p:txBody>
      </p:sp>
      <p:sp>
        <p:nvSpPr>
          <p:cNvPr id="50" name="Oval 49">
            <a:extLst>
              <a:ext uri="{FF2B5EF4-FFF2-40B4-BE49-F238E27FC236}">
                <a16:creationId xmlns:a16="http://schemas.microsoft.com/office/drawing/2014/main" xmlns="" id="{07881BC4-3BAE-174A-B055-257FB2D4CD1B}"/>
              </a:ext>
            </a:extLst>
          </p:cNvPr>
          <p:cNvSpPr>
            <a:spLocks/>
          </p:cNvSpPr>
          <p:nvPr/>
        </p:nvSpPr>
        <p:spPr>
          <a:xfrm>
            <a:off x="4046918" y="3785128"/>
            <a:ext cx="1056862"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lang="en-US" sz="1600" dirty="0">
                <a:solidFill>
                  <a:srgbClr val="0A5BAF"/>
                </a:solidFill>
                <a:latin typeface="Calibri" panose="020F0502020204030204" pitchFamily="34" charset="0"/>
                <a:ea typeface="+mn-ea"/>
                <a:cs typeface="Calibri" panose="020F0502020204030204" pitchFamily="34" charset="0"/>
                <a:sym typeface="Helvetica Neue Medium"/>
              </a:rPr>
              <a:t>06/2021</a:t>
            </a:r>
            <a:endPar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endParaRPr>
          </a:p>
        </p:txBody>
      </p:sp>
      <p:sp>
        <p:nvSpPr>
          <p:cNvPr id="53" name="Oval 52">
            <a:extLst>
              <a:ext uri="{FF2B5EF4-FFF2-40B4-BE49-F238E27FC236}">
                <a16:creationId xmlns:a16="http://schemas.microsoft.com/office/drawing/2014/main" xmlns="" id="{76928A3A-EB20-A849-846F-0338496E99D0}"/>
              </a:ext>
            </a:extLst>
          </p:cNvPr>
          <p:cNvSpPr>
            <a:spLocks/>
          </p:cNvSpPr>
          <p:nvPr/>
        </p:nvSpPr>
        <p:spPr>
          <a:xfrm>
            <a:off x="7285872" y="3785128"/>
            <a:ext cx="1033671" cy="58521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r>
              <a:rPr kumimoji="0" lang="en-US" sz="1600" u="none" strike="noStrike" cap="none" spc="0" normalizeH="0" baseline="0" dirty="0">
                <a:ln>
                  <a:noFill/>
                </a:ln>
                <a:solidFill>
                  <a:srgbClr val="0A5BAF"/>
                </a:solidFill>
                <a:effectLst/>
                <a:uFillTx/>
                <a:latin typeface="Calibri" panose="020F0502020204030204" pitchFamily="34" charset="0"/>
                <a:ea typeface="+mn-ea"/>
                <a:cs typeface="Calibri" panose="020F0502020204030204" pitchFamily="34" charset="0"/>
                <a:sym typeface="Helvetica Neue Medium"/>
              </a:rPr>
              <a:t>09/2021</a:t>
            </a:r>
          </a:p>
        </p:txBody>
      </p:sp>
      <p:sp>
        <p:nvSpPr>
          <p:cNvPr id="54" name="Oval 53">
            <a:extLst>
              <a:ext uri="{FF2B5EF4-FFF2-40B4-BE49-F238E27FC236}">
                <a16:creationId xmlns:a16="http://schemas.microsoft.com/office/drawing/2014/main" xmlns="" id="{2DB8A616-5052-8B46-9C84-8887F0089C39}"/>
              </a:ext>
            </a:extLst>
          </p:cNvPr>
          <p:cNvSpPr>
            <a:spLocks noChangeAspect="1"/>
          </p:cNvSpPr>
          <p:nvPr/>
        </p:nvSpPr>
        <p:spPr>
          <a:xfrm>
            <a:off x="1267590"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55" name="Oval 54">
            <a:extLst>
              <a:ext uri="{FF2B5EF4-FFF2-40B4-BE49-F238E27FC236}">
                <a16:creationId xmlns:a16="http://schemas.microsoft.com/office/drawing/2014/main" xmlns="" id="{2779C915-2971-C84D-BCE9-E823B334B636}"/>
              </a:ext>
            </a:extLst>
          </p:cNvPr>
          <p:cNvSpPr>
            <a:spLocks noChangeAspect="1"/>
          </p:cNvSpPr>
          <p:nvPr/>
        </p:nvSpPr>
        <p:spPr>
          <a:xfrm>
            <a:off x="2890667" y="3705506"/>
            <a:ext cx="194143" cy="194143"/>
          </a:xfrm>
          <a:prstGeom prst="ellipse">
            <a:avLst/>
          </a:prstGeom>
          <a:solidFill>
            <a:schemeClr val="accent1"/>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56" name="Oval 55">
            <a:extLst>
              <a:ext uri="{FF2B5EF4-FFF2-40B4-BE49-F238E27FC236}">
                <a16:creationId xmlns:a16="http://schemas.microsoft.com/office/drawing/2014/main" xmlns="" id="{8A0139A9-5758-0B4A-A779-C3CA5558173A}"/>
              </a:ext>
            </a:extLst>
          </p:cNvPr>
          <p:cNvSpPr>
            <a:spLocks noChangeAspect="1"/>
          </p:cNvSpPr>
          <p:nvPr/>
        </p:nvSpPr>
        <p:spPr>
          <a:xfrm>
            <a:off x="4490867"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57" name="Oval 56">
            <a:extLst>
              <a:ext uri="{FF2B5EF4-FFF2-40B4-BE49-F238E27FC236}">
                <a16:creationId xmlns:a16="http://schemas.microsoft.com/office/drawing/2014/main" xmlns="" id="{CD48C33F-38F1-534D-A4FD-3A1204E071C8}"/>
              </a:ext>
            </a:extLst>
          </p:cNvPr>
          <p:cNvSpPr>
            <a:spLocks noChangeAspect="1"/>
          </p:cNvSpPr>
          <p:nvPr/>
        </p:nvSpPr>
        <p:spPr>
          <a:xfrm>
            <a:off x="6167267" y="3705506"/>
            <a:ext cx="194143" cy="194143"/>
          </a:xfrm>
          <a:prstGeom prst="ellipse">
            <a:avLst/>
          </a:prstGeom>
          <a:solidFill>
            <a:schemeClr val="accent1"/>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sp>
        <p:nvSpPr>
          <p:cNvPr id="58" name="Oval 57">
            <a:extLst>
              <a:ext uri="{FF2B5EF4-FFF2-40B4-BE49-F238E27FC236}">
                <a16:creationId xmlns:a16="http://schemas.microsoft.com/office/drawing/2014/main" xmlns="" id="{114649FD-5315-654B-9258-CF2DD63FB2DB}"/>
              </a:ext>
            </a:extLst>
          </p:cNvPr>
          <p:cNvSpPr>
            <a:spLocks noChangeAspect="1"/>
          </p:cNvSpPr>
          <p:nvPr/>
        </p:nvSpPr>
        <p:spPr>
          <a:xfrm>
            <a:off x="7746387" y="3705506"/>
            <a:ext cx="194143" cy="194143"/>
          </a:xfrm>
          <a:prstGeom prst="ellipse">
            <a:avLst/>
          </a:prstGeom>
          <a:solidFill>
            <a:srgbClr val="0A5BAF"/>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584200" rtl="0" fontAlgn="auto" latinLnBrk="0" hangingPunct="0">
              <a:lnSpc>
                <a:spcPts val="1500"/>
              </a:lnSpc>
              <a:spcBef>
                <a:spcPts val="0"/>
              </a:spcBef>
              <a:spcAft>
                <a:spcPts val="0"/>
              </a:spcAft>
              <a:buClrTx/>
              <a:buSzTx/>
              <a:buFontTx/>
              <a:buNone/>
              <a:tabLst/>
            </a:pPr>
            <a:endParaRPr kumimoji="0" lang="en-US" sz="1400" b="0" u="none" strike="noStrike" cap="none" spc="0" normalizeH="0" baseline="0" dirty="0">
              <a:ln>
                <a:noFill/>
              </a:ln>
              <a:solidFill>
                <a:schemeClr val="tx2">
                  <a:lumMod val="10000"/>
                </a:schemeClr>
              </a:solidFill>
              <a:effectLst/>
              <a:uFillTx/>
              <a:latin typeface="Verdana" panose="020B0604030504040204" pitchFamily="34" charset="0"/>
              <a:ea typeface="+mn-ea"/>
              <a:cs typeface="Verdana" panose="020B0604030504040204" pitchFamily="34" charset="0"/>
              <a:sym typeface="Helvetica Neue Medium"/>
            </a:endParaRPr>
          </a:p>
        </p:txBody>
      </p:sp>
      <p:cxnSp>
        <p:nvCxnSpPr>
          <p:cNvPr id="59" name="Straight Connector 58">
            <a:extLst>
              <a:ext uri="{FF2B5EF4-FFF2-40B4-BE49-F238E27FC236}">
                <a16:creationId xmlns:a16="http://schemas.microsoft.com/office/drawing/2014/main" xmlns="" id="{5C16C879-1D3E-7745-94C5-6CC59EDE796A}"/>
              </a:ext>
            </a:extLst>
          </p:cNvPr>
          <p:cNvCxnSpPr>
            <a:cxnSpLocks/>
          </p:cNvCxnSpPr>
          <p:nvPr/>
        </p:nvCxnSpPr>
        <p:spPr>
          <a:xfrm flipV="1">
            <a:off x="1366965" y="3385592"/>
            <a:ext cx="0" cy="447123"/>
          </a:xfrm>
          <a:prstGeom prst="line">
            <a:avLst/>
          </a:prstGeom>
          <a:noFill/>
          <a:ln w="12700" cap="flat">
            <a:solidFill>
              <a:srgbClr val="0786D3"/>
            </a:solidFill>
            <a:prstDash val="solid"/>
            <a:miter lim="400000"/>
          </a:ln>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xmlns="" id="{0CD33F19-D23E-694B-B6FD-59E19EFAEDAD}"/>
              </a:ext>
            </a:extLst>
          </p:cNvPr>
          <p:cNvCxnSpPr>
            <a:cxnSpLocks/>
          </p:cNvCxnSpPr>
          <p:nvPr/>
        </p:nvCxnSpPr>
        <p:spPr>
          <a:xfrm flipV="1">
            <a:off x="2982611" y="3756653"/>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xmlns="" id="{1C906CEB-6514-AA44-9AD5-ABEEA2D907ED}"/>
              </a:ext>
            </a:extLst>
          </p:cNvPr>
          <p:cNvCxnSpPr>
            <a:cxnSpLocks/>
          </p:cNvCxnSpPr>
          <p:nvPr/>
        </p:nvCxnSpPr>
        <p:spPr>
          <a:xfrm flipV="1">
            <a:off x="4590368" y="3385592"/>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xmlns="" id="{1F62842E-00C4-7445-A17C-186074984B1E}"/>
              </a:ext>
            </a:extLst>
          </p:cNvPr>
          <p:cNvCxnSpPr>
            <a:cxnSpLocks/>
          </p:cNvCxnSpPr>
          <p:nvPr/>
        </p:nvCxnSpPr>
        <p:spPr>
          <a:xfrm flipV="1">
            <a:off x="6253516" y="3783156"/>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cxnSp>
        <p:nvCxnSpPr>
          <p:cNvPr id="64" name="Straight Connector 63">
            <a:extLst>
              <a:ext uri="{FF2B5EF4-FFF2-40B4-BE49-F238E27FC236}">
                <a16:creationId xmlns:a16="http://schemas.microsoft.com/office/drawing/2014/main" xmlns="" id="{2F23B1F9-AE38-AF4A-81F6-485485AF1840}"/>
              </a:ext>
            </a:extLst>
          </p:cNvPr>
          <p:cNvCxnSpPr>
            <a:cxnSpLocks/>
          </p:cNvCxnSpPr>
          <p:nvPr/>
        </p:nvCxnSpPr>
        <p:spPr>
          <a:xfrm flipV="1">
            <a:off x="7845888" y="3385592"/>
            <a:ext cx="0" cy="447123"/>
          </a:xfrm>
          <a:prstGeom prst="line">
            <a:avLst/>
          </a:prstGeom>
          <a:noFill/>
          <a:ln w="12700" cap="flat">
            <a:solidFill>
              <a:srgbClr val="0A5BAF"/>
            </a:solidFill>
            <a:prstDash val="solid"/>
            <a:miter lim="400000"/>
          </a:ln>
          <a:effectLst/>
          <a:sp3d/>
        </p:spPr>
        <p:style>
          <a:lnRef idx="0">
            <a:scrgbClr r="0" g="0" b="0"/>
          </a:lnRef>
          <a:fillRef idx="0">
            <a:scrgbClr r="0" g="0" b="0"/>
          </a:fillRef>
          <a:effectRef idx="0">
            <a:scrgbClr r="0" g="0" b="0"/>
          </a:effectRef>
          <a:fontRef idx="none"/>
        </p:style>
      </p:cxnSp>
      <p:sp>
        <p:nvSpPr>
          <p:cNvPr id="65" name="TextBox 64">
            <a:extLst>
              <a:ext uri="{FF2B5EF4-FFF2-40B4-BE49-F238E27FC236}">
                <a16:creationId xmlns:a16="http://schemas.microsoft.com/office/drawing/2014/main" xmlns="" id="{703D5D25-9681-FE48-BB25-484DD6CA685C}"/>
              </a:ext>
            </a:extLst>
          </p:cNvPr>
          <p:cNvSpPr txBox="1"/>
          <p:nvPr/>
        </p:nvSpPr>
        <p:spPr>
          <a:xfrm>
            <a:off x="297756" y="1687428"/>
            <a:ext cx="2144639" cy="1672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PRE-LAUNCH CAMPAIGN SURVEY</a:t>
            </a: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Using SurveyMonkey or similar online service to assess attitudes towards vaping and exposure to anti-vaping messaging</a:t>
            </a:r>
            <a:endPar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xmlns="" id="{B1FFFBE1-17D8-D64B-93D2-0C4CE8759038}"/>
              </a:ext>
            </a:extLst>
          </p:cNvPr>
          <p:cNvSpPr txBox="1"/>
          <p:nvPr/>
        </p:nvSpPr>
        <p:spPr>
          <a:xfrm>
            <a:off x="1984442" y="4279479"/>
            <a:ext cx="205154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ctr"/>
            <a:r>
              <a:rPr lang="en-US" sz="1600" dirty="0">
                <a:solidFill>
                  <a:srgbClr val="00B0F0"/>
                </a:solidFill>
                <a:latin typeface="Calibri" panose="020F0502020204030204" pitchFamily="34" charset="0"/>
                <a:ea typeface="Verdana" panose="020B0604030504040204" pitchFamily="34" charset="0"/>
                <a:cs typeface="Calibri" panose="020F0502020204030204" pitchFamily="34" charset="0"/>
              </a:rPr>
              <a:t>MID-CAMPAIGN SURVEY</a:t>
            </a:r>
            <a:br>
              <a:rPr lang="en-US" sz="1600" dirty="0">
                <a:solidFill>
                  <a:srgbClr val="00B0F0"/>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0B0F0"/>
                </a:solidFill>
                <a:latin typeface="Calibri" panose="020F0502020204030204" pitchFamily="34" charset="0"/>
                <a:ea typeface="Verdana" panose="020B0604030504040204" pitchFamily="34" charset="0"/>
                <a:cs typeface="Calibri" panose="020F0502020204030204" pitchFamily="34" charset="0"/>
              </a:rPr>
              <a:t>Same basic survey with additional questions regarding campaign awareness</a:t>
            </a:r>
            <a:endParaRPr lang="en-US" sz="1400" dirty="0">
              <a:solidFill>
                <a:srgbClr val="00B0F0"/>
              </a:solidFill>
              <a:latin typeface="Calibri" panose="020F0502020204030204" pitchFamily="34" charset="0"/>
              <a:ea typeface="Verdana" panose="020B0604030504040204" pitchFamily="34" charset="0"/>
              <a:cs typeface="Calibri" panose="020F0502020204030204" pitchFamily="34" charset="0"/>
            </a:endParaRPr>
          </a:p>
        </p:txBody>
      </p:sp>
      <p:sp>
        <p:nvSpPr>
          <p:cNvPr id="67" name="TextBox 66">
            <a:extLst>
              <a:ext uri="{FF2B5EF4-FFF2-40B4-BE49-F238E27FC236}">
                <a16:creationId xmlns:a16="http://schemas.microsoft.com/office/drawing/2014/main" xmlns="" id="{8687908E-0ACE-1B47-9595-CFAB4DBBA054}"/>
              </a:ext>
            </a:extLst>
          </p:cNvPr>
          <p:cNvSpPr txBox="1"/>
          <p:nvPr/>
        </p:nvSpPr>
        <p:spPr>
          <a:xfrm>
            <a:off x="3602970" y="2118316"/>
            <a:ext cx="2011680"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FLORIDA YOUTH TOBACCO SURVEY</a:t>
            </a:r>
            <a: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Odd year survey – state level data collection only. Useful for comparison</a:t>
            </a:r>
          </a:p>
        </p:txBody>
      </p:sp>
      <p:sp>
        <p:nvSpPr>
          <p:cNvPr id="68" name="TextBox 67">
            <a:extLst>
              <a:ext uri="{FF2B5EF4-FFF2-40B4-BE49-F238E27FC236}">
                <a16:creationId xmlns:a16="http://schemas.microsoft.com/office/drawing/2014/main" xmlns="" id="{E2C47754-A661-AE49-B0C6-EF57F2DB84DA}"/>
              </a:ext>
            </a:extLst>
          </p:cNvPr>
          <p:cNvSpPr txBox="1"/>
          <p:nvPr/>
        </p:nvSpPr>
        <p:spPr>
          <a:xfrm>
            <a:off x="4978273" y="4305983"/>
            <a:ext cx="2640106"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ctr"/>
            <a:r>
              <a:rPr lang="en-US" sz="1600" dirty="0">
                <a:solidFill>
                  <a:srgbClr val="00B0F0"/>
                </a:solidFill>
                <a:latin typeface="Calibri" panose="020F0502020204030204" pitchFamily="34" charset="0"/>
                <a:ea typeface="Verdana" panose="020B0604030504040204" pitchFamily="34" charset="0"/>
                <a:cs typeface="Calibri" panose="020F0502020204030204" pitchFamily="34" charset="0"/>
              </a:rPr>
              <a:t>POST-CAMPAIGN SURVEY</a:t>
            </a:r>
            <a:r>
              <a:rPr lang="en-US" sz="1400" dirty="0">
                <a:solidFill>
                  <a:srgbClr val="00B0F0"/>
                </a:solidFill>
                <a:latin typeface="Calibri" panose="020F0502020204030204" pitchFamily="34" charset="0"/>
                <a:ea typeface="Verdana" panose="020B0604030504040204" pitchFamily="34" charset="0"/>
                <a:cs typeface="Calibri" panose="020F0502020204030204" pitchFamily="34" charset="0"/>
              </a:rPr>
              <a:t/>
            </a:r>
            <a:br>
              <a:rPr lang="en-US" sz="1400" dirty="0">
                <a:solidFill>
                  <a:srgbClr val="00B0F0"/>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0B0F0"/>
                </a:solidFill>
                <a:latin typeface="Calibri" panose="020F0502020204030204" pitchFamily="34" charset="0"/>
                <a:ea typeface="Verdana" panose="020B0604030504040204" pitchFamily="34" charset="0"/>
                <a:cs typeface="Calibri" panose="020F0502020204030204" pitchFamily="34" charset="0"/>
              </a:rPr>
              <a:t>Final online awareness assessments regarding attitudes towards vaping, exposure to anti-vaping messaging and campaign awareness</a:t>
            </a:r>
          </a:p>
        </p:txBody>
      </p:sp>
      <p:sp>
        <p:nvSpPr>
          <p:cNvPr id="69" name="TextBox 68">
            <a:extLst>
              <a:ext uri="{FF2B5EF4-FFF2-40B4-BE49-F238E27FC236}">
                <a16:creationId xmlns:a16="http://schemas.microsoft.com/office/drawing/2014/main" xmlns="" id="{44072CF0-2E92-BB4D-B3BF-DC4773DDBD82}"/>
              </a:ext>
            </a:extLst>
          </p:cNvPr>
          <p:cNvSpPr txBox="1"/>
          <p:nvPr/>
        </p:nvSpPr>
        <p:spPr>
          <a:xfrm>
            <a:off x="6930716" y="1656651"/>
            <a:ext cx="1839401"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nchorCtr="0">
            <a:spAutoFit/>
          </a:bodyPr>
          <a:lstStyle/>
          <a:p>
            <a:pPr algn="ctr"/>
            <a:r>
              <a:rPr lang="en-US" sz="1600" dirty="0">
                <a:solidFill>
                  <a:srgbClr val="0A5BAF"/>
                </a:solidFill>
                <a:latin typeface="Calibri" panose="020F0502020204030204" pitchFamily="34" charset="0"/>
                <a:ea typeface="Verdana" panose="020B0604030504040204" pitchFamily="34" charset="0"/>
                <a:cs typeface="Calibri" panose="020F0502020204030204" pitchFamily="34" charset="0"/>
              </a:rPr>
              <a:t>2021 NATIONAL YOUTH TOBACCO SURVEY</a:t>
            </a: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
            </a:r>
            <a:b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br>
            <a:r>
              <a:rPr lang="en-US" sz="1400" b="0" dirty="0">
                <a:solidFill>
                  <a:srgbClr val="0A5BAF"/>
                </a:solidFill>
                <a:latin typeface="Calibri" panose="020F0502020204030204" pitchFamily="34" charset="0"/>
                <a:ea typeface="Verdana" panose="020B0604030504040204" pitchFamily="34" charset="0"/>
                <a:cs typeface="Calibri" panose="020F0502020204030204" pitchFamily="34" charset="0"/>
              </a:rPr>
              <a:t>Useful to identify trends, outliers and to perform basic comparisons</a:t>
            </a:r>
            <a:endParaRPr lang="en-US" sz="1400" dirty="0">
              <a:solidFill>
                <a:srgbClr val="0A5BAF"/>
              </a:solidFill>
              <a:latin typeface="Calibri" panose="020F0502020204030204" pitchFamily="34" charset="0"/>
              <a:ea typeface="Verdana" panose="020B0604030504040204" pitchFamily="34" charset="0"/>
              <a:cs typeface="Calibri" panose="020F0502020204030204" pitchFamily="34" charset="0"/>
            </a:endParaRPr>
          </a:p>
        </p:txBody>
      </p:sp>
      <p:sp>
        <p:nvSpPr>
          <p:cNvPr id="32" name="Rectangle">
            <a:extLst>
              <a:ext uri="{FF2B5EF4-FFF2-40B4-BE49-F238E27FC236}">
                <a16:creationId xmlns:a16="http://schemas.microsoft.com/office/drawing/2014/main" xmlns="" id="{635D8D72-62BD-5F40-88C2-214D7124203C}"/>
              </a:ext>
            </a:extLst>
          </p:cNvPr>
          <p:cNvSpPr/>
          <p:nvPr/>
        </p:nvSpPr>
        <p:spPr>
          <a:xfrm flipH="1">
            <a:off x="0" y="0"/>
            <a:ext cx="8705693" cy="783512"/>
          </a:xfrm>
          <a:prstGeom prst="rect">
            <a:avLst/>
          </a:prstGeom>
          <a:gradFill flip="none" rotWithShape="1">
            <a:gsLst>
              <a:gs pos="0">
                <a:schemeClr val="bg2"/>
              </a:gs>
              <a:gs pos="100000">
                <a:schemeClr val="tx2">
                  <a:lumMod val="10000"/>
                </a:schemeClr>
              </a:gs>
            </a:gsLst>
            <a:lin ang="2700000" scaled="1"/>
            <a:tileRect/>
          </a:gradFill>
          <a:ln w="12700">
            <a:miter lim="400000"/>
          </a:ln>
        </p:spPr>
        <p:txBody>
          <a:bodyPr lIns="35719" tIns="35719" rIns="35719" bIns="35719" anchor="ctr"/>
          <a:lstStyle/>
          <a:p>
            <a:pPr algn="ctr"/>
            <a:endParaRPr sz="1212" b="0">
              <a:solidFill>
                <a:schemeClr val="accent1">
                  <a:lumOff val="16847"/>
                </a:schemeClr>
              </a:solidFill>
              <a:latin typeface="+mn-lt"/>
              <a:ea typeface="+mn-ea"/>
              <a:cs typeface="+mn-cs"/>
            </a:endParaRPr>
          </a:p>
        </p:txBody>
      </p:sp>
      <p:sp>
        <p:nvSpPr>
          <p:cNvPr id="33" name="TextBox 32">
            <a:extLst>
              <a:ext uri="{FF2B5EF4-FFF2-40B4-BE49-F238E27FC236}">
                <a16:creationId xmlns:a16="http://schemas.microsoft.com/office/drawing/2014/main" xmlns="" id="{976C8CB5-85FC-934D-AE4E-007264D4C60F}"/>
              </a:ext>
            </a:extLst>
          </p:cNvPr>
          <p:cNvSpPr txBox="1"/>
          <p:nvPr/>
        </p:nvSpPr>
        <p:spPr>
          <a:xfrm>
            <a:off x="492913" y="140176"/>
            <a:ext cx="4351023" cy="49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765" tIns="59765" rIns="59765" bIns="59765" numCol="1" spcCol="38100" rtlCol="0" anchor="ctr">
            <a:spAutoFit/>
          </a:bodyPr>
          <a:lstStyle/>
          <a:p>
            <a:pPr defTabSz="687311"/>
            <a:r>
              <a:rPr lang="en-US" sz="2400" spc="300" dirty="0">
                <a:solidFill>
                  <a:schemeClr val="bg1"/>
                </a:solidFill>
                <a:latin typeface="Calibri" panose="020F0502020204030204" pitchFamily="34" charset="0"/>
                <a:cs typeface="Calibri" panose="020F0502020204030204" pitchFamily="34" charset="0"/>
              </a:rPr>
              <a:t>MEASURING OUR RESULTS</a:t>
            </a:r>
          </a:p>
        </p:txBody>
      </p:sp>
    </p:spTree>
    <p:extLst>
      <p:ext uri="{BB962C8B-B14F-4D97-AF65-F5344CB8AC3E}">
        <p14:creationId xmlns:p14="http://schemas.microsoft.com/office/powerpoint/2010/main" val="1426572646"/>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25809</TotalTime>
  <Words>1803</Words>
  <Application>Microsoft Office PowerPoint</Application>
  <PresentationFormat>On-screen Show (4:3)</PresentationFormat>
  <Paragraphs>286</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O'Sullivan</dc:creator>
  <cp:lastModifiedBy>Administrator</cp:lastModifiedBy>
  <cp:revision>1146</cp:revision>
  <cp:lastPrinted>2020-05-12T14:31:19Z</cp:lastPrinted>
  <dcterms:modified xsi:type="dcterms:W3CDTF">2021-08-18T15:05:48Z</dcterms:modified>
</cp:coreProperties>
</file>